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340" r:id="rId2"/>
    <p:sldId id="415" r:id="rId3"/>
    <p:sldId id="461" r:id="rId4"/>
    <p:sldId id="462" r:id="rId5"/>
    <p:sldId id="464" r:id="rId6"/>
    <p:sldId id="465" r:id="rId7"/>
    <p:sldId id="466" r:id="rId8"/>
    <p:sldId id="467" r:id="rId9"/>
    <p:sldId id="468" r:id="rId10"/>
    <p:sldId id="469" r:id="rId11"/>
    <p:sldId id="471" r:id="rId12"/>
    <p:sldId id="472" r:id="rId13"/>
    <p:sldId id="477" r:id="rId14"/>
    <p:sldId id="383" r:id="rId15"/>
    <p:sldId id="390" r:id="rId16"/>
    <p:sldId id="384" r:id="rId17"/>
    <p:sldId id="414" r:id="rId18"/>
    <p:sldId id="389" r:id="rId19"/>
    <p:sldId id="478" r:id="rId20"/>
    <p:sldId id="423" r:id="rId21"/>
    <p:sldId id="454" r:id="rId22"/>
    <p:sldId id="479" r:id="rId23"/>
    <p:sldId id="424" r:id="rId24"/>
    <p:sldId id="457" r:id="rId25"/>
    <p:sldId id="459" r:id="rId26"/>
    <p:sldId id="460" r:id="rId27"/>
    <p:sldId id="458" r:id="rId28"/>
    <p:sldId id="396" r:id="rId29"/>
    <p:sldId id="480" r:id="rId30"/>
    <p:sldId id="411" r:id="rId31"/>
    <p:sldId id="412" r:id="rId32"/>
    <p:sldId id="409" r:id="rId33"/>
    <p:sldId id="429" r:id="rId34"/>
    <p:sldId id="430" r:id="rId35"/>
    <p:sldId id="431" r:id="rId36"/>
    <p:sldId id="474" r:id="rId37"/>
    <p:sldId id="265" r:id="rId38"/>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1" autoAdjust="0"/>
    <p:restoredTop sz="82814" autoAdjust="0"/>
  </p:normalViewPr>
  <p:slideViewPr>
    <p:cSldViewPr snapToGrid="0" showGuides="1">
      <p:cViewPr varScale="1">
        <p:scale>
          <a:sx n="96" d="100"/>
          <a:sy n="96" d="100"/>
        </p:scale>
        <p:origin x="-2238" y="-102"/>
      </p:cViewPr>
      <p:guideLst>
        <p:guide orient="horz" pos="4117"/>
        <p:guide orient="horz" pos="206"/>
        <p:guide orient="horz" pos="3834"/>
        <p:guide orient="horz" pos="1065"/>
        <p:guide orient="horz" pos="777"/>
        <p:guide pos="5556"/>
        <p:guide pos="206"/>
        <p:guide pos="2886"/>
      </p:guideLst>
    </p:cSldViewPr>
  </p:slideViewPr>
  <p:outlineViewPr>
    <p:cViewPr>
      <p:scale>
        <a:sx n="33" d="100"/>
        <a:sy n="33" d="100"/>
      </p:scale>
      <p:origin x="42" y="32628"/>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Footer Placeholder 2"/>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34</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108951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2013 </a:t>
            </a:r>
            <a:r>
              <a:rPr lang="en-US" sz="800" noProof="0" dirty="0" smtClean="0">
                <a:solidFill>
                  <a:schemeClr val="bg1"/>
                </a:solidFill>
              </a:rPr>
              <a:t>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hemeOverride" Target="../theme/themeOverride2.xml"/><Relationship Id="rId4" Type="http://schemas.openxmlformats.org/officeDocument/2006/relationships/image" Target="../media/image15.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3600" b="0" dirty="0" smtClean="0"/>
              <a:t>Основи на мрежовото програмиране</a:t>
            </a:r>
            <a:endParaRPr lang="en-US" sz="3600" b="0" dirty="0"/>
          </a:p>
        </p:txBody>
      </p:sp>
      <p:sp>
        <p:nvSpPr>
          <p:cNvPr id="3" name="Subtitle 2"/>
          <p:cNvSpPr>
            <a:spLocks noGrp="1"/>
          </p:cNvSpPr>
          <p:nvPr>
            <p:ph type="subTitle" idx="1"/>
          </p:nvPr>
        </p:nvSpPr>
        <p:spPr>
          <a:xfrm>
            <a:off x="414000" y="1499870"/>
            <a:ext cx="6840000" cy="492443"/>
          </a:xfrm>
        </p:spPr>
        <p:txBody>
          <a:bodyPr/>
          <a:lstStyle/>
          <a:p>
            <a:r>
              <a:rPr lang="bg-BG" dirty="0" smtClean="0"/>
              <a:t>Николай Ланджев </a:t>
            </a:r>
            <a:r>
              <a:rPr lang="en-US" dirty="0" smtClean="0"/>
              <a:t>/</a:t>
            </a:r>
            <a:r>
              <a:rPr lang="bg-BG" dirty="0" smtClean="0"/>
              <a:t> </a:t>
            </a:r>
            <a:r>
              <a:rPr lang="en-US" dirty="0" smtClean="0"/>
              <a:t>SAP Labs Bulgaria</a:t>
            </a:r>
            <a:br>
              <a:rPr lang="en-US" dirty="0" smtClean="0"/>
            </a:br>
            <a:r>
              <a:rPr lang="bg-BG" dirty="0" smtClean="0"/>
              <a:t>Ноември</a:t>
            </a:r>
            <a:r>
              <a:rPr lang="en-US" dirty="0" smtClean="0"/>
              <a:t> 2013</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en-US" sz="2000" b="0" dirty="0"/>
              <a:t>IP </a:t>
            </a:r>
            <a:r>
              <a:rPr lang="bg-BG" sz="2000" b="0" dirty="0" smtClean="0"/>
              <a:t>протокол</a:t>
            </a:r>
            <a:endParaRPr lang="en-US" sz="2000" b="0" dirty="0"/>
          </a:p>
        </p:txBody>
      </p:sp>
      <p:sp>
        <p:nvSpPr>
          <p:cNvPr id="4" name="Text Placeholder 3"/>
          <p:cNvSpPr>
            <a:spLocks noGrp="1"/>
          </p:cNvSpPr>
          <p:nvPr>
            <p:ph type="body" sz="quarter" idx="10"/>
          </p:nvPr>
        </p:nvSpPr>
        <p:spPr>
          <a:xfrm>
            <a:off x="324000" y="1353672"/>
            <a:ext cx="8494713" cy="1761004"/>
          </a:xfrm>
        </p:spPr>
        <p:txBody>
          <a:bodyPr/>
          <a:lstStyle/>
          <a:p>
            <a:pPr marL="285750" indent="-285750">
              <a:buFont typeface="Arial" pitchFamily="34" charset="0"/>
              <a:buChar char="•"/>
            </a:pPr>
            <a:r>
              <a:rPr lang="bg-BG" dirty="0" smtClean="0"/>
              <a:t>Всеки компютър свързан към която и да е мрежа се идентифицира със логически адрес.</a:t>
            </a:r>
          </a:p>
          <a:p>
            <a:pPr marL="285750" indent="-285750">
              <a:buFont typeface="Arial" pitchFamily="34" charset="0"/>
              <a:buChar char="•"/>
            </a:pPr>
            <a:r>
              <a:rPr lang="bg-BG" dirty="0" smtClean="0"/>
              <a:t>Най-разпространените протоколи за логически адреси в мрежата са </a:t>
            </a:r>
            <a:r>
              <a:rPr lang="en-US" dirty="0" smtClean="0"/>
              <a:t>IP</a:t>
            </a:r>
            <a:r>
              <a:rPr lang="bg-BG" dirty="0" smtClean="0"/>
              <a:t> (</a:t>
            </a:r>
            <a:r>
              <a:rPr lang="en-US" dirty="0" smtClean="0"/>
              <a:t>Internet Protocol</a:t>
            </a:r>
            <a:r>
              <a:rPr lang="bg-BG" dirty="0" smtClean="0"/>
              <a:t>)</a:t>
            </a:r>
            <a:r>
              <a:rPr lang="en-US" dirty="0" smtClean="0"/>
              <a:t> </a:t>
            </a:r>
            <a:r>
              <a:rPr lang="bg-BG" dirty="0" smtClean="0"/>
              <a:t>версия 4 и </a:t>
            </a:r>
            <a:r>
              <a:rPr lang="en-US" dirty="0" smtClean="0"/>
              <a:t>IP</a:t>
            </a:r>
            <a:r>
              <a:rPr lang="bg-BG" dirty="0" smtClean="0"/>
              <a:t> версия 6.</a:t>
            </a:r>
          </a:p>
          <a:p>
            <a:pPr marL="285750" indent="-285750">
              <a:buFont typeface="Arial" pitchFamily="34" charset="0"/>
              <a:buChar char="•"/>
            </a:pPr>
            <a:r>
              <a:rPr lang="bg-BG" dirty="0" smtClean="0"/>
              <a:t>Адресите в </a:t>
            </a:r>
            <a:r>
              <a:rPr lang="en-US" dirty="0" err="1" smtClean="0"/>
              <a:t>IPv</a:t>
            </a:r>
            <a:r>
              <a:rPr lang="bg-BG" dirty="0" smtClean="0"/>
              <a:t>4</a:t>
            </a:r>
            <a:r>
              <a:rPr lang="en-US" dirty="0" smtClean="0"/>
              <a:t> </a:t>
            </a:r>
            <a:r>
              <a:rPr lang="bg-BG" dirty="0" smtClean="0"/>
              <a:t>представляват 32 битови числа, а в </a:t>
            </a:r>
            <a:r>
              <a:rPr lang="en-US" dirty="0" smtClean="0"/>
              <a:t>IP</a:t>
            </a:r>
            <a:r>
              <a:rPr lang="bg-BG" dirty="0" smtClean="0"/>
              <a:t> </a:t>
            </a:r>
            <a:r>
              <a:rPr lang="en-US" dirty="0" smtClean="0"/>
              <a:t>v6 128 </a:t>
            </a:r>
            <a:r>
              <a:rPr lang="bg-BG" dirty="0" smtClean="0"/>
              <a:t>битови.</a:t>
            </a:r>
          </a:p>
        </p:txBody>
      </p:sp>
      <p:pic>
        <p:nvPicPr>
          <p:cNvPr id="5" name="Picture 4" descr="300px-Ipv4_address.svg.png"/>
          <p:cNvPicPr>
            <a:picLocks noChangeAspect="1"/>
          </p:cNvPicPr>
          <p:nvPr/>
        </p:nvPicPr>
        <p:blipFill>
          <a:blip r:embed="rId3" cstate="print"/>
          <a:stretch>
            <a:fillRect/>
          </a:stretch>
        </p:blipFill>
        <p:spPr>
          <a:xfrm>
            <a:off x="333375" y="3209925"/>
            <a:ext cx="4333877" cy="2600326"/>
          </a:xfrm>
          <a:prstGeom prst="rect">
            <a:avLst/>
          </a:prstGeom>
        </p:spPr>
      </p:pic>
      <p:pic>
        <p:nvPicPr>
          <p:cNvPr id="6" name="Picture 5" descr="300px-Ipv6_address.svg.png"/>
          <p:cNvPicPr>
            <a:picLocks noChangeAspect="1"/>
          </p:cNvPicPr>
          <p:nvPr/>
        </p:nvPicPr>
        <p:blipFill>
          <a:blip r:embed="rId4" cstate="print"/>
          <a:stretch>
            <a:fillRect/>
          </a:stretch>
        </p:blipFill>
        <p:spPr>
          <a:xfrm>
            <a:off x="4638673" y="3219449"/>
            <a:ext cx="4349753" cy="2609851"/>
          </a:xfrm>
          <a:prstGeom prst="rect">
            <a:avLst/>
          </a:prstGeom>
        </p:spPr>
      </p:pic>
    </p:spTree>
    <p:extLst>
      <p:ext uri="{BB962C8B-B14F-4D97-AF65-F5344CB8AC3E}">
        <p14:creationId xmlns:p14="http://schemas.microsoft.com/office/powerpoint/2010/main" val="84959722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a:t>Портове</a:t>
            </a:r>
            <a:endParaRPr lang="en-US" sz="2000" b="0" dirty="0"/>
          </a:p>
        </p:txBody>
      </p:sp>
      <p:sp>
        <p:nvSpPr>
          <p:cNvPr id="4" name="Text Placeholder 3"/>
          <p:cNvSpPr>
            <a:spLocks noGrp="1"/>
          </p:cNvSpPr>
          <p:nvPr>
            <p:ph type="body" sz="quarter" idx="10"/>
          </p:nvPr>
        </p:nvSpPr>
        <p:spPr>
          <a:xfrm>
            <a:off x="324000" y="1353671"/>
            <a:ext cx="8494713" cy="4957482"/>
          </a:xfrm>
        </p:spPr>
        <p:txBody>
          <a:bodyPr/>
          <a:lstStyle/>
          <a:p>
            <a:pPr marL="285750" indent="-285750">
              <a:buFont typeface="Arial" pitchFamily="34" charset="0"/>
              <a:buChar char="•"/>
            </a:pPr>
            <a:r>
              <a:rPr lang="bg-BG" dirty="0" smtClean="0"/>
              <a:t>В общият случай, компютърът има една физическа връзка към мрежата. По тази връзка се изпращат и получават данни от/за всички приложения. Портовете се използват, за да се знае кои данни за кое приложение са.</a:t>
            </a:r>
          </a:p>
          <a:p>
            <a:pPr marL="285750" indent="-285750">
              <a:buFont typeface="Arial" pitchFamily="34" charset="0"/>
              <a:buChar char="•"/>
            </a:pPr>
            <a:r>
              <a:rPr lang="bg-BG" dirty="0" smtClean="0"/>
              <a:t>Предадените данни по мрежата, винаги съдържат в себе си информация за компютъра и порта към които са насочени.</a:t>
            </a:r>
          </a:p>
          <a:p>
            <a:pPr marL="285750" indent="-285750">
              <a:buFont typeface="Arial" pitchFamily="34" charset="0"/>
              <a:buChar char="•"/>
            </a:pPr>
            <a:r>
              <a:rPr lang="bg-BG" dirty="0" smtClean="0"/>
              <a:t>Портовете се идентифицират с 16 битово число, което се използва от </a:t>
            </a:r>
            <a:r>
              <a:rPr lang="en-US" dirty="0" smtClean="0"/>
              <a:t>UDP</a:t>
            </a:r>
            <a:r>
              <a:rPr lang="bg-BG" dirty="0" smtClean="0"/>
              <a:t> и </a:t>
            </a:r>
            <a:r>
              <a:rPr lang="en-US" dirty="0" smtClean="0"/>
              <a:t>TCP</a:t>
            </a:r>
            <a:r>
              <a:rPr lang="bg-BG" dirty="0" smtClean="0"/>
              <a:t> протокола, да идентифицират за кое приложение се предназначени данните.</a:t>
            </a:r>
          </a:p>
          <a:p>
            <a:pPr marL="285750" indent="-285750">
              <a:buFont typeface="Arial" pitchFamily="34" charset="0"/>
              <a:buChar char="•"/>
            </a:pPr>
            <a:r>
              <a:rPr lang="bg-BG" dirty="0" smtClean="0"/>
              <a:t>Портовете могат да бъдат от номер 0 до номер 65 535.</a:t>
            </a:r>
          </a:p>
          <a:p>
            <a:pPr marL="285750" indent="-285750">
              <a:buFont typeface="Arial" pitchFamily="34" charset="0"/>
              <a:buChar char="•"/>
            </a:pPr>
            <a:r>
              <a:rPr lang="bg-BG" dirty="0" smtClean="0"/>
              <a:t>Портове с номера от 0 до 1023 са известни като </a:t>
            </a:r>
            <a:r>
              <a:rPr lang="en-US" dirty="0" smtClean="0"/>
              <a:t>“well-known ports”. </a:t>
            </a:r>
            <a:r>
              <a:rPr lang="bg-BG" dirty="0" smtClean="0"/>
              <a:t>За да се използват тези портове от вашето приложение, то трябва да се изпълнява с администраторски права.</a:t>
            </a:r>
            <a:endParaRPr lang="bg-BG" dirty="0"/>
          </a:p>
        </p:txBody>
      </p:sp>
    </p:spTree>
    <p:extLst>
      <p:ext uri="{BB962C8B-B14F-4D97-AF65-F5344CB8AC3E}">
        <p14:creationId xmlns:p14="http://schemas.microsoft.com/office/powerpoint/2010/main" val="372701196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err="1" smtClean="0"/>
              <a:t>Сокети</a:t>
            </a:r>
            <a:r>
              <a:rPr lang="en-US" sz="2000" b="0" dirty="0" smtClean="0"/>
              <a:t> (Socket)</a:t>
            </a:r>
            <a:endParaRPr lang="en-US" sz="2000" b="0" dirty="0"/>
          </a:p>
        </p:txBody>
      </p:sp>
      <p:pic>
        <p:nvPicPr>
          <p:cNvPr id="5" name="Picture Placeholder 4"/>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5686" r="5686"/>
          <a:stretch>
            <a:fillRect/>
          </a:stretch>
        </p:blipFill>
        <p:spPr>
          <a:xfrm>
            <a:off x="5937571" y="1733550"/>
            <a:ext cx="3047954" cy="4348162"/>
          </a:xfrm>
        </p:spPr>
      </p:pic>
      <p:sp>
        <p:nvSpPr>
          <p:cNvPr id="4" name="Text Placeholder 3"/>
          <p:cNvSpPr>
            <a:spLocks noGrp="1"/>
          </p:cNvSpPr>
          <p:nvPr>
            <p:ph type="body" sz="quarter" idx="11"/>
          </p:nvPr>
        </p:nvSpPr>
        <p:spPr>
          <a:xfrm>
            <a:off x="238125" y="1323976"/>
            <a:ext cx="5715000" cy="5038724"/>
          </a:xfrm>
        </p:spPr>
        <p:txBody>
          <a:bodyPr/>
          <a:lstStyle/>
          <a:p>
            <a:pPr>
              <a:spcBef>
                <a:spcPts val="0"/>
              </a:spcBef>
            </a:pPr>
            <a:r>
              <a:rPr lang="bg-BG" sz="1600" b="0" dirty="0" err="1" smtClean="0"/>
              <a:t>Сокетите</a:t>
            </a:r>
            <a:r>
              <a:rPr lang="bg-BG" sz="1600" b="0" dirty="0" smtClean="0"/>
              <a:t> се използват при клиент-сървър комуникация.</a:t>
            </a:r>
          </a:p>
          <a:p>
            <a:pPr>
              <a:spcBef>
                <a:spcPts val="0"/>
              </a:spcBef>
            </a:pPr>
            <a:r>
              <a:rPr lang="bg-BG" sz="1600" b="0" dirty="0" err="1" smtClean="0"/>
              <a:t>Сокета</a:t>
            </a:r>
            <a:r>
              <a:rPr lang="bg-BG" sz="1600" b="0" dirty="0" smtClean="0"/>
              <a:t> представлява една крайна точка от двупосочна връзка.</a:t>
            </a:r>
          </a:p>
          <a:p>
            <a:pPr>
              <a:spcBef>
                <a:spcPts val="0"/>
              </a:spcBef>
            </a:pPr>
            <a:r>
              <a:rPr lang="bg-BG" sz="1600" b="0" dirty="0" err="1" smtClean="0"/>
              <a:t>Сокет</a:t>
            </a:r>
            <a:r>
              <a:rPr lang="bg-BG" sz="1600" b="0" dirty="0" smtClean="0"/>
              <a:t> = хост + порт</a:t>
            </a:r>
            <a:endParaRPr lang="en-US" sz="1600" b="0" dirty="0" smtClean="0"/>
          </a:p>
          <a:p>
            <a:pPr>
              <a:spcBef>
                <a:spcPts val="0"/>
              </a:spcBef>
            </a:pPr>
            <a:r>
              <a:rPr lang="bg-BG" sz="1600" b="0" dirty="0" smtClean="0"/>
              <a:t>Състояния на </a:t>
            </a:r>
            <a:r>
              <a:rPr lang="bg-BG" sz="1600" b="0" dirty="0" err="1" smtClean="0"/>
              <a:t>сокетите</a:t>
            </a:r>
            <a:r>
              <a:rPr lang="bg-BG" sz="1600" b="0" dirty="0" smtClean="0"/>
              <a:t>:</a:t>
            </a:r>
          </a:p>
          <a:p>
            <a:pPr marL="216000" indent="-216000">
              <a:spcBef>
                <a:spcPts val="0"/>
              </a:spcBef>
              <a:buFont typeface="+mj-lt"/>
              <a:buAutoNum type="arabicPeriod"/>
            </a:pPr>
            <a:r>
              <a:rPr lang="en-US" sz="1600" b="0" dirty="0" smtClean="0"/>
              <a:t>socket() </a:t>
            </a:r>
            <a:r>
              <a:rPr lang="bg-BG" sz="1600" b="0" dirty="0" smtClean="0"/>
              <a:t>метода създава</a:t>
            </a:r>
            <a:r>
              <a:rPr lang="en-US" sz="1600" b="0" dirty="0" smtClean="0"/>
              <a:t> </a:t>
            </a:r>
            <a:r>
              <a:rPr lang="bg-BG" sz="1600" b="0" dirty="0" smtClean="0"/>
              <a:t>крайна точка за комуникация и връща дескриптор на </a:t>
            </a:r>
            <a:r>
              <a:rPr lang="bg-BG" sz="1600" b="0" dirty="0" err="1" smtClean="0"/>
              <a:t>сокета</a:t>
            </a:r>
            <a:r>
              <a:rPr lang="bg-BG" sz="1600" b="0" dirty="0" smtClean="0"/>
              <a:t>.</a:t>
            </a:r>
          </a:p>
          <a:p>
            <a:pPr marL="216000" indent="-216000">
              <a:spcBef>
                <a:spcPts val="0"/>
              </a:spcBef>
              <a:buFont typeface="+mj-lt"/>
              <a:buAutoNum type="arabicPeriod"/>
            </a:pPr>
            <a:r>
              <a:rPr lang="en-US" sz="1600" b="0" dirty="0" smtClean="0"/>
              <a:t>bind() </a:t>
            </a:r>
            <a:r>
              <a:rPr lang="bg-BG" sz="1600" b="0" dirty="0" smtClean="0"/>
              <a:t>метода създава уникално име за този </a:t>
            </a:r>
            <a:r>
              <a:rPr lang="bg-BG" sz="1600" b="0" dirty="0" err="1" smtClean="0"/>
              <a:t>сокет</a:t>
            </a:r>
            <a:r>
              <a:rPr lang="bg-BG" sz="1600" b="0" dirty="0" smtClean="0"/>
              <a:t>. По този начин сървъра е достъпен по мрежата.</a:t>
            </a:r>
          </a:p>
          <a:p>
            <a:pPr marL="216000" indent="-216000">
              <a:spcBef>
                <a:spcPts val="0"/>
              </a:spcBef>
              <a:buFont typeface="+mj-lt"/>
              <a:buAutoNum type="arabicPeriod"/>
            </a:pPr>
            <a:r>
              <a:rPr lang="en-US" sz="1600" b="0" dirty="0" smtClean="0"/>
              <a:t>listen</a:t>
            </a:r>
            <a:r>
              <a:rPr lang="en-US" sz="1600" b="0" dirty="0"/>
              <a:t>() </a:t>
            </a:r>
            <a:r>
              <a:rPr lang="bg-BG" sz="1600" b="0" dirty="0" smtClean="0"/>
              <a:t>метода показва готовност за приемане на клиентски връзки.</a:t>
            </a:r>
          </a:p>
          <a:p>
            <a:pPr marL="216000" indent="-216000">
              <a:spcBef>
                <a:spcPts val="0"/>
              </a:spcBef>
              <a:buFont typeface="+mj-lt"/>
              <a:buAutoNum type="arabicPeriod"/>
            </a:pPr>
            <a:r>
              <a:rPr lang="bg-BG" sz="1600" b="0" dirty="0" smtClean="0"/>
              <a:t>Клиентското приложение трябва да извика метода </a:t>
            </a:r>
            <a:r>
              <a:rPr lang="en-US" sz="1600" b="0" dirty="0" smtClean="0"/>
              <a:t>connect()</a:t>
            </a:r>
            <a:r>
              <a:rPr lang="bg-BG" sz="1600" b="0" dirty="0" smtClean="0"/>
              <a:t>, за да осъществи връзка със сървъра.</a:t>
            </a:r>
          </a:p>
          <a:p>
            <a:pPr marL="216000" indent="-216000">
              <a:spcBef>
                <a:spcPts val="0"/>
              </a:spcBef>
              <a:buFont typeface="+mj-lt"/>
              <a:buAutoNum type="arabicPeriod"/>
            </a:pPr>
            <a:r>
              <a:rPr lang="bg-BG" sz="1600" b="0" dirty="0" smtClean="0"/>
              <a:t>Сървърно приложение използва </a:t>
            </a:r>
            <a:r>
              <a:rPr lang="en-US" sz="1600" b="0" dirty="0" smtClean="0"/>
              <a:t>accept()</a:t>
            </a:r>
            <a:r>
              <a:rPr lang="bg-BG" sz="1600" b="0" dirty="0" smtClean="0"/>
              <a:t> метода, за да приеме връзка от клиента.</a:t>
            </a:r>
          </a:p>
          <a:p>
            <a:pPr marL="216000" indent="-216000">
              <a:spcBef>
                <a:spcPts val="0"/>
              </a:spcBef>
              <a:buFont typeface="+mj-lt"/>
              <a:buAutoNum type="arabicPeriod"/>
            </a:pPr>
            <a:r>
              <a:rPr lang="bg-BG" sz="1600" b="0" dirty="0" smtClean="0"/>
              <a:t>След като е осъществена връзката, може да се използват методите за трансфер на потоци (</a:t>
            </a:r>
            <a:r>
              <a:rPr lang="en-US" sz="1600" b="0" dirty="0" smtClean="0"/>
              <a:t>streams</a:t>
            </a:r>
            <a:r>
              <a:rPr lang="bg-BG" sz="1600" b="0" dirty="0" smtClean="0"/>
              <a:t>)</a:t>
            </a:r>
            <a:r>
              <a:rPr lang="en-US" sz="1600" b="0" dirty="0" smtClean="0"/>
              <a:t>: send</a:t>
            </a:r>
            <a:r>
              <a:rPr lang="en-US" sz="1600" b="0" dirty="0"/>
              <a:t>(), </a:t>
            </a:r>
            <a:r>
              <a:rPr lang="en-US" sz="1600" b="0" dirty="0" err="1"/>
              <a:t>recv</a:t>
            </a:r>
            <a:r>
              <a:rPr lang="en-US" sz="1600" b="0" dirty="0"/>
              <a:t>(), read(), write</a:t>
            </a:r>
            <a:r>
              <a:rPr lang="en-US" sz="1600" b="0" dirty="0" smtClean="0"/>
              <a:t>() </a:t>
            </a:r>
            <a:r>
              <a:rPr lang="bg-BG" sz="1600" b="0" dirty="0" smtClean="0"/>
              <a:t>и други</a:t>
            </a:r>
            <a:r>
              <a:rPr lang="en-US" sz="1600" b="0" dirty="0" smtClean="0"/>
              <a:t>.</a:t>
            </a:r>
            <a:endParaRPr lang="bg-BG" sz="1600" b="0" dirty="0" smtClean="0"/>
          </a:p>
          <a:p>
            <a:pPr marL="216000" indent="-216000">
              <a:spcBef>
                <a:spcPts val="0"/>
              </a:spcBef>
              <a:buFont typeface="+mj-lt"/>
              <a:buAutoNum type="arabicPeriod"/>
            </a:pPr>
            <a:r>
              <a:rPr lang="bg-BG" sz="1600" b="0" dirty="0" smtClean="0"/>
              <a:t>Сървъра или клиента може да прекратят връзката с метода </a:t>
            </a:r>
            <a:r>
              <a:rPr lang="en-US" sz="1600" b="0" dirty="0" smtClean="0"/>
              <a:t>close().</a:t>
            </a:r>
            <a:endParaRPr lang="bg-BG" sz="1600" b="0" dirty="0"/>
          </a:p>
        </p:txBody>
      </p:sp>
    </p:spTree>
    <p:extLst>
      <p:ext uri="{BB962C8B-B14F-4D97-AF65-F5344CB8AC3E}">
        <p14:creationId xmlns:p14="http://schemas.microsoft.com/office/powerpoint/2010/main" val="391956050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2021853" y="2231076"/>
            <a:ext cx="2496359" cy="378625"/>
          </a:xfrm>
        </p:spPr>
        <p:txBody>
          <a:bodyPr/>
          <a:lstStyle/>
          <a:p>
            <a:r>
              <a:rPr lang="bg-BG" sz="2400" dirty="0" smtClean="0"/>
              <a:t>Мрежови основи</a:t>
            </a:r>
            <a:endParaRPr lang="en-US" sz="2400" dirty="0"/>
          </a:p>
        </p:txBody>
      </p:sp>
      <p:sp>
        <p:nvSpPr>
          <p:cNvPr id="5" name="TextBox 4"/>
          <p:cNvSpPr txBox="1"/>
          <p:nvPr/>
        </p:nvSpPr>
        <p:spPr>
          <a:xfrm>
            <a:off x="2021853" y="3754925"/>
            <a:ext cx="3502967" cy="369332"/>
          </a:xfrm>
          <a:prstGeom prst="rect">
            <a:avLst/>
          </a:prstGeom>
          <a:noFill/>
        </p:spPr>
        <p:txBody>
          <a:bodyPr wrap="square" lIns="0" tIns="0" rIns="0" bIns="0" rtlCol="0">
            <a:spAutoFit/>
          </a:bodyPr>
          <a:lstStyle/>
          <a:p>
            <a:r>
              <a:rPr lang="bg-BG" sz="2400" dirty="0"/>
              <a:t>Моделът </a:t>
            </a:r>
            <a:r>
              <a:rPr lang="bg-BG" sz="2400" dirty="0" smtClean="0"/>
              <a:t>клиент-сървър</a:t>
            </a:r>
            <a:endParaRPr lang="en-US" sz="2400" dirty="0"/>
          </a:p>
        </p:txBody>
      </p:sp>
      <p:sp>
        <p:nvSpPr>
          <p:cNvPr id="6" name="TextBox 5"/>
          <p:cNvSpPr txBox="1"/>
          <p:nvPr/>
        </p:nvSpPr>
        <p:spPr>
          <a:xfrm>
            <a:off x="2021853" y="5269481"/>
            <a:ext cx="4355895" cy="369332"/>
          </a:xfrm>
          <a:prstGeom prst="rect">
            <a:avLst/>
          </a:prstGeom>
          <a:noFill/>
        </p:spPr>
        <p:txBody>
          <a:bodyPr wrap="square" lIns="0" tIns="0" rIns="0" bIns="0" rtlCol="0">
            <a:spAutoFit/>
          </a:bodyPr>
          <a:lstStyle/>
          <a:p>
            <a:r>
              <a:rPr lang="bg-BG" sz="2400" dirty="0" smtClean="0"/>
              <a:t>Мрежова </a:t>
            </a:r>
            <a:r>
              <a:rPr lang="bg-BG" sz="2400" dirty="0"/>
              <a:t>комуникация с </a:t>
            </a:r>
            <a:r>
              <a:rPr lang="en-US" sz="2400" dirty="0" smtClean="0"/>
              <a:t>Java</a:t>
            </a:r>
            <a:endParaRPr lang="en-US" sz="2400" kern="0" dirty="0" smtClean="0">
              <a:ea typeface="Arial Unicode MS" pitchFamily="34" charset="-128"/>
              <a:cs typeface="Arial Unicode MS" pitchFamily="34" charset="-128"/>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184" y="1421701"/>
            <a:ext cx="1188000" cy="1188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184" y="2936257"/>
            <a:ext cx="1188000" cy="11880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184" y="4450813"/>
            <a:ext cx="1188000" cy="1188000"/>
          </a:xfrm>
          <a:prstGeom prst="rect">
            <a:avLst/>
          </a:prstGeom>
        </p:spPr>
      </p:pic>
    </p:spTree>
    <p:extLst>
      <p:ext uri="{BB962C8B-B14F-4D97-AF65-F5344CB8AC3E}">
        <p14:creationId xmlns:p14="http://schemas.microsoft.com/office/powerpoint/2010/main" val="348330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25"/>
                                      </p:to>
                                    </p:set>
                                    <p:animEffect filter="image" prLst="opacity: 0.2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7"/>
                                        </p:tgtEl>
                                        <p:attrNameLst>
                                          <p:attrName>style.opacity</p:attrName>
                                        </p:attrNameLst>
                                      </p:cBhvr>
                                      <p:to>
                                        <p:strVal val="0.25"/>
                                      </p:to>
                                    </p:set>
                                    <p:animEffect filter="image" prLst="opacity: 0.25">
                                      <p:cBhvr rctx="IE">
                                        <p:cTn id="10" dur="indefinite"/>
                                        <p:tgtEl>
                                          <p:spTgt spid="7"/>
                                        </p:tgtEl>
                                      </p:cBhvr>
                                    </p:animEffect>
                                  </p:childTnLst>
                                </p:cTn>
                              </p:par>
                              <p:par>
                                <p:cTn id="11" presetID="9" presetClass="emph" presetSubtype="0" grpId="0" nodeType="withEffect">
                                  <p:stCondLst>
                                    <p:cond delay="0"/>
                                  </p:stCondLst>
                                  <p:childTnLst>
                                    <p:set>
                                      <p:cBhvr rctx="PPT">
                                        <p:cTn id="12" dur="indefinite"/>
                                        <p:tgtEl>
                                          <p:spTgt spid="6"/>
                                        </p:tgtEl>
                                        <p:attrNameLst>
                                          <p:attrName>style.opacity</p:attrName>
                                        </p:attrNameLst>
                                      </p:cBhvr>
                                      <p:to>
                                        <p:strVal val="0.25"/>
                                      </p:to>
                                    </p:set>
                                    <p:animEffect filter="image" prLst="opacity: 0.25">
                                      <p:cBhvr rctx="IE">
                                        <p:cTn id="13" dur="indefinite"/>
                                        <p:tgtEl>
                                          <p:spTgt spid="6"/>
                                        </p:tgtEl>
                                      </p:cBhvr>
                                    </p:animEffect>
                                  </p:childTnLst>
                                </p:cTn>
                              </p:par>
                              <p:par>
                                <p:cTn id="14" presetID="9" presetClass="emph" presetSubtype="0" nodeType="withEffect">
                                  <p:stCondLst>
                                    <p:cond delay="0"/>
                                  </p:stCondLst>
                                  <p:childTnLst>
                                    <p:set>
                                      <p:cBhvr rctx="PPT">
                                        <p:cTn id="15" dur="indefinite"/>
                                        <p:tgtEl>
                                          <p:spTgt spid="9"/>
                                        </p:tgtEl>
                                        <p:attrNameLst>
                                          <p:attrName>style.opacity</p:attrName>
                                        </p:attrNameLst>
                                      </p:cBhvr>
                                      <p:to>
                                        <p:strVal val="0.25"/>
                                      </p:to>
                                    </p:set>
                                    <p:animEffect filter="image" prLst="opacity: 0.25">
                                      <p:cBhvr rctx="IE">
                                        <p:cTn id="16"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899" y="3399474"/>
            <a:ext cx="3445954" cy="3042306"/>
          </a:xfrm>
          <a:prstGeom prst="rect">
            <a:avLst/>
          </a:prstGeom>
        </p:spPr>
      </p:pic>
      <p:sp>
        <p:nvSpPr>
          <p:cNvPr id="2" name="Title 1"/>
          <p:cNvSpPr>
            <a:spLocks noGrp="1"/>
          </p:cNvSpPr>
          <p:nvPr>
            <p:ph type="title"/>
          </p:nvPr>
        </p:nvSpPr>
        <p:spPr/>
        <p:txBody>
          <a:bodyPr/>
          <a:lstStyle/>
          <a:p>
            <a:r>
              <a:rPr lang="bg-BG" dirty="0"/>
              <a:t>Моделът </a:t>
            </a:r>
            <a:r>
              <a:rPr lang="bg-BG" dirty="0" smtClean="0"/>
              <a:t>клиент-сървър</a:t>
            </a:r>
            <a:r>
              <a:rPr lang="bg-BG" dirty="0"/>
              <a:t/>
            </a:r>
            <a:br>
              <a:rPr lang="bg-BG" dirty="0"/>
            </a:br>
            <a:r>
              <a:rPr lang="bg-BG" sz="2000" b="0" dirty="0" smtClean="0"/>
              <a:t>Архитектурни</a:t>
            </a:r>
            <a:r>
              <a:rPr lang="en-US" sz="2000" b="0" dirty="0" smtClean="0"/>
              <a:t> </a:t>
            </a:r>
            <a:r>
              <a:rPr lang="bg-BG" sz="2000" b="0" dirty="0" smtClean="0"/>
              <a:t>модели</a:t>
            </a:r>
            <a:endParaRPr lang="bg-BG" sz="2000" b="0" dirty="0"/>
          </a:p>
        </p:txBody>
      </p:sp>
      <p:sp>
        <p:nvSpPr>
          <p:cNvPr id="37" name="TextBox 36"/>
          <p:cNvSpPr txBox="1"/>
          <p:nvPr/>
        </p:nvSpPr>
        <p:spPr>
          <a:xfrm>
            <a:off x="342899" y="1533525"/>
            <a:ext cx="4360355" cy="1661993"/>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bg-BG" b="1" kern="0" dirty="0" smtClean="0">
                <a:ea typeface="Arial Unicode MS" pitchFamily="34" charset="-128"/>
                <a:cs typeface="Arial Unicode MS" pitchFamily="34" charset="-128"/>
              </a:rPr>
              <a:t>Клиент-сървър</a:t>
            </a:r>
            <a:r>
              <a:rPr lang="bg-BG" kern="0" dirty="0" smtClean="0">
                <a:ea typeface="Arial Unicode MS" pitchFamily="34" charset="-128"/>
                <a:cs typeface="Arial Unicode MS" pitchFamily="34" charset="-128"/>
              </a:rPr>
              <a:t> е разпределен изчислителен модел, при който част от задачите се разпределят между доставчиците на ресурси или услуги, наречени </a:t>
            </a:r>
            <a:r>
              <a:rPr lang="bg-BG" b="1" i="1" kern="0" dirty="0" smtClean="0">
                <a:ea typeface="Arial Unicode MS" pitchFamily="34" charset="-128"/>
                <a:cs typeface="Arial Unicode MS" pitchFamily="34" charset="-128"/>
              </a:rPr>
              <a:t>сървъри</a:t>
            </a:r>
            <a:r>
              <a:rPr lang="bg-BG" kern="0" dirty="0" smtClean="0">
                <a:ea typeface="Arial Unicode MS" pitchFamily="34" charset="-128"/>
                <a:cs typeface="Arial Unicode MS" pitchFamily="34" charset="-128"/>
              </a:rPr>
              <a:t> и консуматорите на услуги, наречени </a:t>
            </a:r>
            <a:r>
              <a:rPr lang="bg-BG" b="1" i="1" kern="0" dirty="0" smtClean="0">
                <a:ea typeface="Arial Unicode MS" pitchFamily="34" charset="-128"/>
                <a:cs typeface="Arial Unicode MS" pitchFamily="34" charset="-128"/>
              </a:rPr>
              <a:t>клиенти</a:t>
            </a:r>
            <a:r>
              <a:rPr lang="bg-BG" kern="0" dirty="0" smtClean="0">
                <a:ea typeface="Arial Unicode MS" pitchFamily="34" charset="-128"/>
                <a:cs typeface="Arial Unicode MS" pitchFamily="34" charset="-128"/>
              </a:rPr>
              <a: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8978" y="1312462"/>
            <a:ext cx="3898130" cy="2916379"/>
          </a:xfrm>
          <a:prstGeom prst="rect">
            <a:avLst/>
          </a:prstGeom>
        </p:spPr>
      </p:pic>
      <p:sp>
        <p:nvSpPr>
          <p:cNvPr id="6" name="TextBox 5"/>
          <p:cNvSpPr txBox="1"/>
          <p:nvPr/>
        </p:nvSpPr>
        <p:spPr>
          <a:xfrm>
            <a:off x="4004578" y="4400303"/>
            <a:ext cx="4812530" cy="2077492"/>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en-US" b="1" dirty="0"/>
              <a:t>Peer-to-peer </a:t>
            </a:r>
            <a:r>
              <a:rPr lang="bg-BG" dirty="0"/>
              <a:t>е разпределен архитектурен модел на приложение, при който задачите се разпределят по еднакъв начин между всички участници </a:t>
            </a:r>
            <a:r>
              <a:rPr lang="bg-BG" dirty="0" smtClean="0"/>
              <a:t>(</a:t>
            </a:r>
            <a:r>
              <a:rPr lang="en-US" dirty="0" smtClean="0"/>
              <a:t>peer, node)</a:t>
            </a:r>
            <a:r>
              <a:rPr lang="bg-BG" dirty="0"/>
              <a:t>.</a:t>
            </a:r>
            <a:r>
              <a:rPr lang="en-US" dirty="0"/>
              <a:t> </a:t>
            </a:r>
            <a:r>
              <a:rPr lang="bg-BG" dirty="0"/>
              <a:t>Всеки участник</a:t>
            </a:r>
            <a:r>
              <a:rPr lang="en-US" dirty="0"/>
              <a:t> </a:t>
            </a:r>
            <a:r>
              <a:rPr lang="bg-BG" dirty="0"/>
              <a:t>е едновременно и </a:t>
            </a:r>
            <a:r>
              <a:rPr lang="bg-BG" b="1" dirty="0"/>
              <a:t>клиент</a:t>
            </a:r>
            <a:r>
              <a:rPr lang="bg-BG" dirty="0"/>
              <a:t> и </a:t>
            </a:r>
            <a:r>
              <a:rPr lang="bg-BG" b="1" dirty="0"/>
              <a:t>сървър</a:t>
            </a:r>
            <a:r>
              <a:rPr lang="bg-BG" dirty="0"/>
              <a:t>.</a:t>
            </a:r>
            <a:endParaRPr lang="bg-BG" kern="0" dirty="0">
              <a:ea typeface="Arial Unicode MS" pitchFamily="34" charset="-128"/>
              <a:cs typeface="Arial Unicode MS" pitchFamily="34" charset="-128"/>
            </a:endParaRPr>
          </a:p>
          <a:p>
            <a:pPr fontAlgn="base">
              <a:spcBef>
                <a:spcPct val="50000"/>
              </a:spcBef>
              <a:spcAft>
                <a:spcPct val="0"/>
              </a:spcAft>
              <a:buClr>
                <a:srgbClr val="F0AB00"/>
              </a:buClr>
              <a:buSzPct val="80000"/>
            </a:pPr>
            <a:endParaRPr lang="en-US" sz="1800" kern="0" dirty="0" err="1" smtClean="0">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Моделът клиент-сървър</a:t>
            </a:r>
            <a:br>
              <a:rPr lang="bg-BG" dirty="0"/>
            </a:br>
            <a:r>
              <a:rPr lang="bg-BG" sz="2000" b="0" dirty="0" smtClean="0"/>
              <a:t>Клиент-сървър – Клиенти</a:t>
            </a:r>
            <a:endParaRPr lang="en-US" dirty="0"/>
          </a:p>
        </p:txBody>
      </p:sp>
      <p:sp>
        <p:nvSpPr>
          <p:cNvPr id="3" name="Text Placeholder 2"/>
          <p:cNvSpPr>
            <a:spLocks noGrp="1"/>
          </p:cNvSpPr>
          <p:nvPr>
            <p:ph type="body" sz="quarter" idx="10"/>
          </p:nvPr>
        </p:nvSpPr>
        <p:spPr/>
        <p:txBody>
          <a:bodyPr/>
          <a:lstStyle/>
          <a:p>
            <a:r>
              <a:rPr lang="bg-BG" dirty="0" smtClean="0"/>
              <a:t>Според наличната функционалност в клиента:</a:t>
            </a:r>
          </a:p>
          <a:p>
            <a:pPr lvl="2">
              <a:buFont typeface="Arial" pitchFamily="34" charset="0"/>
              <a:buChar char="•"/>
            </a:pPr>
            <a:r>
              <a:rPr lang="en-US" b="1" dirty="0" smtClean="0"/>
              <a:t>Rich</a:t>
            </a:r>
            <a:r>
              <a:rPr lang="en-US" dirty="0" smtClean="0"/>
              <a:t> </a:t>
            </a:r>
            <a:r>
              <a:rPr lang="bg-BG" dirty="0" smtClean="0"/>
              <a:t>клиенти</a:t>
            </a:r>
            <a:r>
              <a:rPr lang="en-US" dirty="0" smtClean="0"/>
              <a:t>.</a:t>
            </a:r>
            <a:endParaRPr lang="bg-BG" dirty="0" smtClean="0"/>
          </a:p>
          <a:p>
            <a:pPr lvl="2">
              <a:buFont typeface="Arial" pitchFamily="34" charset="0"/>
              <a:buChar char="•"/>
            </a:pPr>
            <a:r>
              <a:rPr lang="en-US" b="1" dirty="0" smtClean="0"/>
              <a:t>Thin</a:t>
            </a:r>
            <a:r>
              <a:rPr lang="en-US" dirty="0" smtClean="0"/>
              <a:t> </a:t>
            </a:r>
            <a:r>
              <a:rPr lang="bg-BG" dirty="0" smtClean="0"/>
              <a:t>клиенти</a:t>
            </a:r>
            <a:r>
              <a:rPr lang="en-US" dirty="0" smtClean="0"/>
              <a:t>.</a:t>
            </a:r>
            <a:endParaRPr lang="bg-BG" dirty="0" smtClean="0"/>
          </a:p>
          <a:p>
            <a:pPr lvl="2">
              <a:buNone/>
            </a:pPr>
            <a:endParaRPr lang="bg-BG" dirty="0" smtClean="0"/>
          </a:p>
          <a:p>
            <a:pPr lvl="1">
              <a:buNone/>
            </a:pPr>
            <a:r>
              <a:rPr lang="bg-BG" dirty="0" smtClean="0"/>
              <a:t>Според семантиката </a:t>
            </a:r>
            <a:r>
              <a:rPr lang="en-US" dirty="0" smtClean="0"/>
              <a:t>(</a:t>
            </a:r>
            <a:r>
              <a:rPr lang="bg-BG" dirty="0" smtClean="0"/>
              <a:t>протокол):</a:t>
            </a:r>
          </a:p>
          <a:p>
            <a:pPr lvl="2">
              <a:buFont typeface="Arial" pitchFamily="34" charset="0"/>
              <a:buChar char="•"/>
            </a:pPr>
            <a:r>
              <a:rPr lang="en-US" b="1" dirty="0" smtClean="0"/>
              <a:t>Web</a:t>
            </a:r>
            <a:r>
              <a:rPr lang="en-US" dirty="0" smtClean="0"/>
              <a:t> </a:t>
            </a:r>
            <a:r>
              <a:rPr lang="bg-BG" dirty="0" smtClean="0"/>
              <a:t>клиенти – Браузери (</a:t>
            </a:r>
            <a:r>
              <a:rPr lang="en-US" dirty="0" smtClean="0"/>
              <a:t>Chrome, Firefox, IE).</a:t>
            </a:r>
          </a:p>
          <a:p>
            <a:pPr lvl="2">
              <a:buFont typeface="Arial" pitchFamily="34" charset="0"/>
              <a:buChar char="•"/>
            </a:pPr>
            <a:r>
              <a:rPr lang="en-US" b="1" dirty="0" smtClean="0"/>
              <a:t>Mail</a:t>
            </a:r>
            <a:r>
              <a:rPr lang="en-US" dirty="0" smtClean="0"/>
              <a:t> </a:t>
            </a:r>
            <a:r>
              <a:rPr lang="bg-BG" dirty="0" smtClean="0"/>
              <a:t>клиенти – </a:t>
            </a:r>
            <a:r>
              <a:rPr lang="en-US" dirty="0" smtClean="0"/>
              <a:t>POP/SMTP</a:t>
            </a:r>
            <a:r>
              <a:rPr lang="bg-BG" dirty="0" smtClean="0"/>
              <a:t> клиенти (</a:t>
            </a:r>
            <a:r>
              <a:rPr lang="en-US" dirty="0" smtClean="0"/>
              <a:t>MS Outlook, Lotus notes).</a:t>
            </a:r>
          </a:p>
          <a:p>
            <a:pPr lvl="2">
              <a:buFont typeface="Arial" pitchFamily="34" charset="0"/>
              <a:buChar char="•"/>
            </a:pPr>
            <a:r>
              <a:rPr lang="en-US" b="1" dirty="0" smtClean="0"/>
              <a:t>FTP</a:t>
            </a:r>
            <a:r>
              <a:rPr lang="en-US" dirty="0" smtClean="0"/>
              <a:t> </a:t>
            </a:r>
            <a:r>
              <a:rPr lang="bg-BG" dirty="0" smtClean="0"/>
              <a:t>клиенти – </a:t>
            </a:r>
            <a:r>
              <a:rPr lang="en-US" dirty="0" smtClean="0"/>
              <a:t>Total Commander, </a:t>
            </a:r>
            <a:r>
              <a:rPr lang="en-US" dirty="0" err="1" smtClean="0"/>
              <a:t>Filezilla</a:t>
            </a:r>
            <a:r>
              <a:rPr lang="en-US" dirty="0" smtClean="0"/>
              <a:t>, </a:t>
            </a:r>
            <a:r>
              <a:rPr lang="en-US" dirty="0" err="1" smtClean="0"/>
              <a:t>WinSCP</a:t>
            </a:r>
            <a:r>
              <a:rPr lang="en-US" dirty="0" smtClean="0"/>
              <a:t>.</a:t>
            </a:r>
          </a:p>
          <a:p>
            <a:pPr lvl="2">
              <a:buFont typeface="Arial" pitchFamily="34" charset="0"/>
              <a:buChar char="•"/>
            </a:pPr>
            <a:r>
              <a:rPr lang="en-US" dirty="0" smtClean="0"/>
              <a:t>…</a:t>
            </a:r>
            <a:endParaRPr lang="bg-BG"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Моделът клиент-сървър</a:t>
            </a:r>
            <a:br>
              <a:rPr lang="bg-BG" dirty="0"/>
            </a:br>
            <a:r>
              <a:rPr lang="bg-BG" sz="2000" b="0" dirty="0"/>
              <a:t>Клиент-сървър - Сървъри</a:t>
            </a:r>
            <a:endParaRPr lang="en-US" sz="2000" b="0" dirty="0"/>
          </a:p>
        </p:txBody>
      </p:sp>
      <p:sp>
        <p:nvSpPr>
          <p:cNvPr id="3" name="Text Placeholder 2"/>
          <p:cNvSpPr>
            <a:spLocks noGrp="1"/>
          </p:cNvSpPr>
          <p:nvPr>
            <p:ph type="body" sz="quarter" idx="10"/>
          </p:nvPr>
        </p:nvSpPr>
        <p:spPr>
          <a:xfrm>
            <a:off x="324000" y="1691999"/>
            <a:ext cx="8494713" cy="4139457"/>
          </a:xfrm>
        </p:spPr>
        <p:txBody>
          <a:bodyPr/>
          <a:lstStyle/>
          <a:p>
            <a:r>
              <a:rPr lang="bg-BG" b="1" dirty="0" smtClean="0"/>
              <a:t>Файл</a:t>
            </a:r>
            <a:r>
              <a:rPr lang="bg-BG" dirty="0" smtClean="0"/>
              <a:t> сървър</a:t>
            </a:r>
            <a:r>
              <a:rPr lang="en-US" dirty="0" smtClean="0"/>
              <a:t> (Windows, Samba, UNIX NFS, </a:t>
            </a:r>
            <a:r>
              <a:rPr lang="en-US" dirty="0" err="1" smtClean="0"/>
              <a:t>OpenAFS</a:t>
            </a:r>
            <a:r>
              <a:rPr lang="en-US" dirty="0" smtClean="0"/>
              <a:t>).</a:t>
            </a:r>
            <a:endParaRPr lang="bg-BG" dirty="0" smtClean="0"/>
          </a:p>
          <a:p>
            <a:r>
              <a:rPr lang="en-US" b="1" dirty="0" smtClean="0"/>
              <a:t>DB</a:t>
            </a:r>
            <a:r>
              <a:rPr lang="en-US" dirty="0" smtClean="0"/>
              <a:t> </a:t>
            </a:r>
            <a:r>
              <a:rPr lang="bg-BG" dirty="0" smtClean="0"/>
              <a:t>сървър (</a:t>
            </a:r>
            <a:r>
              <a:rPr lang="en-US" dirty="0" err="1" smtClean="0"/>
              <a:t>MySQL</a:t>
            </a:r>
            <a:r>
              <a:rPr lang="en-US" dirty="0" smtClean="0"/>
              <a:t>, </a:t>
            </a:r>
            <a:r>
              <a:rPr lang="en-US" dirty="0" err="1" smtClean="0"/>
              <a:t>PostgreSQL</a:t>
            </a:r>
            <a:r>
              <a:rPr lang="en-US" dirty="0" smtClean="0"/>
              <a:t>, Oracle</a:t>
            </a:r>
            <a:r>
              <a:rPr lang="bg-BG" dirty="0" smtClean="0"/>
              <a:t>, </a:t>
            </a:r>
            <a:r>
              <a:rPr lang="en-US" dirty="0" smtClean="0"/>
              <a:t>MS SQL Server, Mongo DB</a:t>
            </a:r>
            <a:r>
              <a:rPr lang="bg-BG" dirty="0" smtClean="0"/>
              <a:t>,</a:t>
            </a:r>
            <a:r>
              <a:rPr lang="en-US" dirty="0" smtClean="0"/>
              <a:t> HANA).</a:t>
            </a:r>
            <a:endParaRPr lang="bg-BG" dirty="0" smtClean="0"/>
          </a:p>
          <a:p>
            <a:r>
              <a:rPr lang="en-US" b="1" dirty="0" smtClean="0"/>
              <a:t>Mail</a:t>
            </a:r>
            <a:r>
              <a:rPr lang="en-US" dirty="0" smtClean="0"/>
              <a:t> </a:t>
            </a:r>
            <a:r>
              <a:rPr lang="bg-BG" dirty="0" smtClean="0"/>
              <a:t>сървър</a:t>
            </a:r>
            <a:r>
              <a:rPr lang="en-US" dirty="0" smtClean="0"/>
              <a:t> (MS Exchange, </a:t>
            </a:r>
            <a:r>
              <a:rPr lang="en-US" dirty="0" err="1" smtClean="0"/>
              <a:t>GMail</a:t>
            </a:r>
            <a:r>
              <a:rPr lang="en-US" dirty="0" smtClean="0"/>
              <a:t>, Lotus Notes).</a:t>
            </a:r>
          </a:p>
          <a:p>
            <a:r>
              <a:rPr lang="en-US" b="1" dirty="0" smtClean="0"/>
              <a:t>Name</a:t>
            </a:r>
            <a:r>
              <a:rPr lang="en-US" dirty="0" smtClean="0"/>
              <a:t> </a:t>
            </a:r>
            <a:r>
              <a:rPr lang="bg-BG" dirty="0" smtClean="0"/>
              <a:t>сървър</a:t>
            </a:r>
            <a:r>
              <a:rPr lang="en-US" dirty="0" smtClean="0"/>
              <a:t> (DNS).</a:t>
            </a:r>
          </a:p>
          <a:p>
            <a:r>
              <a:rPr lang="en-US" b="1" dirty="0" smtClean="0"/>
              <a:t>FTP</a:t>
            </a:r>
            <a:r>
              <a:rPr lang="en-US" dirty="0" smtClean="0"/>
              <a:t> </a:t>
            </a:r>
            <a:r>
              <a:rPr lang="bg-BG" dirty="0" smtClean="0"/>
              <a:t>сървър</a:t>
            </a:r>
            <a:r>
              <a:rPr lang="en-US" dirty="0" smtClean="0"/>
              <a:t> (</a:t>
            </a:r>
            <a:r>
              <a:rPr lang="en-US" dirty="0" err="1" smtClean="0"/>
              <a:t>ftpd</a:t>
            </a:r>
            <a:r>
              <a:rPr lang="en-US" dirty="0" smtClean="0"/>
              <a:t>, IIS).</a:t>
            </a:r>
            <a:endParaRPr lang="bg-BG" dirty="0" smtClean="0"/>
          </a:p>
          <a:p>
            <a:r>
              <a:rPr lang="en-US" b="1" dirty="0" smtClean="0"/>
              <a:t>Print</a:t>
            </a:r>
            <a:r>
              <a:rPr lang="en-US" dirty="0" smtClean="0"/>
              <a:t> </a:t>
            </a:r>
            <a:r>
              <a:rPr lang="bg-BG" dirty="0" smtClean="0"/>
              <a:t>сървър</a:t>
            </a:r>
            <a:r>
              <a:rPr lang="en-US" dirty="0" smtClean="0"/>
              <a:t>.</a:t>
            </a:r>
          </a:p>
          <a:p>
            <a:r>
              <a:rPr lang="en-US" b="1" dirty="0" smtClean="0"/>
              <a:t>Game</a:t>
            </a:r>
            <a:r>
              <a:rPr lang="en-US" dirty="0" smtClean="0"/>
              <a:t> </a:t>
            </a:r>
            <a:r>
              <a:rPr lang="bg-BG" dirty="0" smtClean="0"/>
              <a:t>сървър</a:t>
            </a:r>
            <a:r>
              <a:rPr lang="en-US" dirty="0" smtClean="0"/>
              <a:t>.</a:t>
            </a:r>
            <a:endParaRPr lang="bg-BG" dirty="0" smtClean="0"/>
          </a:p>
          <a:p>
            <a:r>
              <a:rPr lang="en-US" b="1" dirty="0" smtClean="0"/>
              <a:t>Web</a:t>
            </a:r>
            <a:r>
              <a:rPr lang="en-US" dirty="0" smtClean="0"/>
              <a:t> </a:t>
            </a:r>
            <a:r>
              <a:rPr lang="bg-BG" dirty="0" smtClean="0"/>
              <a:t>сървър</a:t>
            </a:r>
            <a:r>
              <a:rPr lang="en-US" dirty="0" smtClean="0"/>
              <a:t> (Apache, GWS, MS IIS, </a:t>
            </a:r>
            <a:r>
              <a:rPr lang="en-US" dirty="0" err="1" smtClean="0"/>
              <a:t>nginx</a:t>
            </a:r>
            <a:r>
              <a:rPr lang="en-US" dirty="0" smtClean="0"/>
              <a:t>).</a:t>
            </a:r>
            <a:endParaRPr lang="bg-BG" dirty="0" smtClean="0"/>
          </a:p>
          <a:p>
            <a:r>
              <a:rPr lang="en-US" b="1" dirty="0" smtClean="0"/>
              <a:t>Application</a:t>
            </a:r>
            <a:r>
              <a:rPr lang="en-US" dirty="0" smtClean="0"/>
              <a:t> </a:t>
            </a:r>
            <a:r>
              <a:rPr lang="bg-BG" dirty="0" smtClean="0"/>
              <a:t>сървър</a:t>
            </a:r>
            <a:r>
              <a:rPr lang="en-US" dirty="0" smtClean="0"/>
              <a:t> (SAP </a:t>
            </a:r>
            <a:r>
              <a:rPr lang="en-US" dirty="0" err="1" smtClean="0"/>
              <a:t>NetWeaver</a:t>
            </a:r>
            <a:r>
              <a:rPr lang="en-US" dirty="0" smtClean="0"/>
              <a:t>, Tomcat, </a:t>
            </a:r>
            <a:r>
              <a:rPr lang="en-US" dirty="0" err="1" smtClean="0"/>
              <a:t>Glas</a:t>
            </a:r>
            <a:r>
              <a:rPr lang="en-US" dirty="0" err="1"/>
              <a:t>s</a:t>
            </a:r>
            <a:r>
              <a:rPr lang="en-US" dirty="0" err="1" smtClean="0"/>
              <a:t>Fish</a:t>
            </a:r>
            <a:r>
              <a:rPr lang="en-US" dirty="0" smtClean="0"/>
              <a:t>, </a:t>
            </a:r>
            <a:r>
              <a:rPr lang="en-US" dirty="0" err="1" smtClean="0"/>
              <a:t>JBoss</a:t>
            </a:r>
            <a:r>
              <a:rPr lang="en-US" dirty="0" smtClean="0"/>
              <a:t>, BEA, Oracle).</a:t>
            </a:r>
          </a:p>
          <a:p>
            <a:r>
              <a:rPr lang="en-US"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Моделът клиент-сървър</a:t>
            </a:r>
            <a:br>
              <a:rPr lang="bg-BG" dirty="0"/>
            </a:br>
            <a:r>
              <a:rPr lang="bg-BG" sz="2000" b="0" dirty="0"/>
              <a:t>Предимства и недостатъци</a:t>
            </a:r>
            <a:endParaRPr lang="en-US" sz="2000" b="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7350" y="1307115"/>
            <a:ext cx="2038821" cy="18000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7363" y="1307115"/>
            <a:ext cx="2405940" cy="1800000"/>
          </a:xfrm>
          <a:prstGeom prst="rect">
            <a:avLst/>
          </a:prstGeom>
        </p:spPr>
      </p:pic>
      <p:sp>
        <p:nvSpPr>
          <p:cNvPr id="3" name="TextBox 2"/>
          <p:cNvSpPr txBox="1"/>
          <p:nvPr/>
        </p:nvSpPr>
        <p:spPr>
          <a:xfrm>
            <a:off x="5647157" y="3164770"/>
            <a:ext cx="1814599"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1" kern="0" dirty="0" smtClean="0">
                <a:ea typeface="Arial Unicode MS" pitchFamily="34" charset="-128"/>
                <a:cs typeface="Arial Unicode MS" pitchFamily="34" charset="-128"/>
              </a:rPr>
              <a:t>Peer-to-peer</a:t>
            </a:r>
          </a:p>
        </p:txBody>
      </p:sp>
      <p:sp>
        <p:nvSpPr>
          <p:cNvPr id="8" name="TextBox 7"/>
          <p:cNvSpPr txBox="1"/>
          <p:nvPr/>
        </p:nvSpPr>
        <p:spPr>
          <a:xfrm>
            <a:off x="1348160" y="3164770"/>
            <a:ext cx="236763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400" b="1" kern="0" dirty="0" smtClean="0">
                <a:ea typeface="Arial Unicode MS" pitchFamily="34" charset="-128"/>
                <a:cs typeface="Arial Unicode MS" pitchFamily="34" charset="-128"/>
              </a:rPr>
              <a:t>Клиент-сървър</a:t>
            </a:r>
            <a:endParaRPr lang="en-US" sz="2400" b="1" kern="0" dirty="0" err="1" smtClean="0">
              <a:ea typeface="Arial Unicode MS" pitchFamily="34" charset="-128"/>
              <a:cs typeface="Arial Unicode MS" pitchFamily="34" charset="-128"/>
            </a:endParaRPr>
          </a:p>
        </p:txBody>
      </p:sp>
      <p:sp>
        <p:nvSpPr>
          <p:cNvPr id="7" name="TextBox 6"/>
          <p:cNvSpPr txBox="1"/>
          <p:nvPr/>
        </p:nvSpPr>
        <p:spPr>
          <a:xfrm>
            <a:off x="331596" y="3647565"/>
            <a:ext cx="3888712" cy="1723549"/>
          </a:xfrm>
          <a:prstGeom prst="rect">
            <a:avLst/>
          </a:prstGeom>
          <a:noFill/>
        </p:spPr>
        <p:txBody>
          <a:bodyPr wrap="square" lIns="0" tIns="0" rIns="0" bIns="0" rtlCol="0">
            <a:spAutoFit/>
          </a:bodyPr>
          <a:lstStyle/>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err="1" smtClean="0">
                <a:ea typeface="Arial Unicode MS" pitchFamily="34" charset="-128"/>
                <a:cs typeface="Arial Unicode MS" pitchFamily="34" charset="-128"/>
              </a:rPr>
              <a:t>Single</a:t>
            </a:r>
            <a:r>
              <a:rPr lang="bg-BG" sz="1600" kern="0" dirty="0" smtClean="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P</a:t>
            </a:r>
            <a:r>
              <a:rPr lang="bg-BG" sz="1600" kern="0" dirty="0" err="1" smtClean="0">
                <a:ea typeface="Arial Unicode MS" pitchFamily="34" charset="-128"/>
                <a:cs typeface="Arial Unicode MS" pitchFamily="34" charset="-128"/>
              </a:rPr>
              <a:t>oint</a:t>
            </a:r>
            <a:r>
              <a:rPr lang="bg-BG" sz="1600" kern="0" dirty="0" smtClean="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O</a:t>
            </a:r>
            <a:r>
              <a:rPr lang="bg-BG" sz="1600" kern="0" dirty="0" smtClean="0">
                <a:ea typeface="Arial Unicode MS" pitchFamily="34" charset="-128"/>
                <a:cs typeface="Arial Unicode MS" pitchFamily="34" charset="-128"/>
              </a:rPr>
              <a:t>f </a:t>
            </a:r>
            <a:r>
              <a:rPr lang="en-US" sz="1600" kern="0" dirty="0" smtClean="0">
                <a:ea typeface="Arial Unicode MS" pitchFamily="34" charset="-128"/>
                <a:cs typeface="Arial Unicode MS" pitchFamily="34" charset="-128"/>
              </a:rPr>
              <a:t>F</a:t>
            </a:r>
            <a:r>
              <a:rPr lang="bg-BG" sz="1600" kern="0" dirty="0" err="1" smtClean="0">
                <a:ea typeface="Arial Unicode MS" pitchFamily="34" charset="-128"/>
                <a:cs typeface="Arial Unicode MS" pitchFamily="34" charset="-128"/>
              </a:rPr>
              <a:t>ailure</a:t>
            </a:r>
            <a:r>
              <a:rPr lang="en-US" sz="1600" kern="0" dirty="0" smtClean="0">
                <a:ea typeface="Arial Unicode MS" pitchFamily="34" charset="-128"/>
                <a:cs typeface="Arial Unicode MS" pitchFamily="34" charset="-128"/>
              </a:rPr>
              <a:t> (SPOF).</a:t>
            </a:r>
            <a:endParaRPr lang="bg-BG" sz="1600" kern="0" dirty="0" smtClean="0">
              <a:ea typeface="Arial Unicode MS" pitchFamily="34" charset="-128"/>
              <a:cs typeface="Arial Unicode MS" pitchFamily="34" charset="-128"/>
            </a:endParaRP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Увеличаването на броя на клиентите води до намаляване на производителността</a:t>
            </a:r>
            <a:r>
              <a:rPr lang="en-US" sz="1600" kern="0" dirty="0" smtClean="0">
                <a:ea typeface="Arial Unicode MS" pitchFamily="34" charset="-128"/>
                <a:cs typeface="Arial Unicode MS" pitchFamily="34" charset="-128"/>
              </a:rPr>
              <a:t>.</a:t>
            </a:r>
            <a:endParaRPr lang="bg-BG" sz="1600" kern="0" dirty="0" smtClean="0">
              <a:ea typeface="Arial Unicode MS" pitchFamily="34" charset="-128"/>
              <a:cs typeface="Arial Unicode MS" pitchFamily="34" charset="-128"/>
            </a:endParaRP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70-95% от времето, през което работи сървъра е </a:t>
            </a:r>
            <a:r>
              <a:rPr lang="bg-BG" sz="1600" kern="0" dirty="0" err="1" smtClean="0">
                <a:ea typeface="Arial Unicode MS" pitchFamily="34" charset="-128"/>
                <a:cs typeface="Arial Unicode MS" pitchFamily="34" charset="-128"/>
              </a:rPr>
              <a:t>idle</a:t>
            </a:r>
            <a:r>
              <a:rPr lang="en-US" sz="1600" kern="0" dirty="0" smtClean="0">
                <a:ea typeface="Arial Unicode MS" pitchFamily="34" charset="-128"/>
                <a:cs typeface="Arial Unicode MS" pitchFamily="34" charset="-128"/>
              </a:rPr>
              <a:t>.</a:t>
            </a:r>
            <a:endParaRPr lang="bg-BG" sz="1600" kern="0" dirty="0" smtClean="0">
              <a:ea typeface="Arial Unicode MS" pitchFamily="34" charset="-128"/>
              <a:cs typeface="Arial Unicode MS" pitchFamily="34" charset="-128"/>
            </a:endParaRPr>
          </a:p>
        </p:txBody>
      </p:sp>
      <p:sp>
        <p:nvSpPr>
          <p:cNvPr id="10" name="TextBox 9"/>
          <p:cNvSpPr txBox="1"/>
          <p:nvPr/>
        </p:nvSpPr>
        <p:spPr>
          <a:xfrm>
            <a:off x="4431323" y="3637516"/>
            <a:ext cx="4350936" cy="2831544"/>
          </a:xfrm>
          <a:prstGeom prst="rect">
            <a:avLst/>
          </a:prstGeom>
          <a:noFill/>
        </p:spPr>
        <p:txBody>
          <a:bodyPr wrap="square" lIns="0" tIns="0" rIns="0" bIns="0" rtlCol="0">
            <a:spAutoFit/>
          </a:bodyPr>
          <a:lstStyle/>
          <a:p>
            <a:pPr marL="285750" indent="-285750" fontAlgn="base">
              <a:spcBef>
                <a:spcPct val="50000"/>
              </a:spcBef>
              <a:spcAft>
                <a:spcPct val="0"/>
              </a:spcAft>
              <a:buClr>
                <a:schemeClr val="accent4"/>
              </a:buClr>
              <a:buSzPct val="120000"/>
              <a:buFont typeface="Arial" panose="020B0604020202020204" pitchFamily="34" charset="0"/>
              <a:buChar char="+"/>
            </a:pPr>
            <a:r>
              <a:rPr lang="bg-BG" sz="1600" kern="0" dirty="0" smtClean="0">
                <a:ea typeface="Arial Unicode MS" pitchFamily="34" charset="-128"/>
                <a:cs typeface="Arial Unicode MS" pitchFamily="34" charset="-128"/>
              </a:rPr>
              <a:t>Няма SPOF.</a:t>
            </a:r>
          </a:p>
          <a:p>
            <a:pPr marL="285750" indent="-285750" fontAlgn="base">
              <a:spcBef>
                <a:spcPct val="50000"/>
              </a:spcBef>
              <a:spcAft>
                <a:spcPct val="0"/>
              </a:spcAft>
              <a:buClr>
                <a:schemeClr val="accent4"/>
              </a:buClr>
              <a:buSzPct val="120000"/>
              <a:buFont typeface="Arial" panose="020B0604020202020204" pitchFamily="34" charset="0"/>
              <a:buChar char="+"/>
            </a:pPr>
            <a:r>
              <a:rPr lang="bg-BG" sz="1600" kern="0" dirty="0" smtClean="0">
                <a:ea typeface="Arial Unicode MS" pitchFamily="34" charset="-128"/>
                <a:cs typeface="Arial Unicode MS" pitchFamily="34" charset="-128"/>
              </a:rPr>
              <a:t>Няма намаляване на производителността при увеличаване на клиентите.</a:t>
            </a: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Проблеми със сигурността.</a:t>
            </a: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Риск от умишлена промяна на съдържание.</a:t>
            </a: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Липса на контрол върху съдържанието и възможност за загуба на съдържание.</a:t>
            </a:r>
          </a:p>
          <a:p>
            <a:pPr marL="285750" indent="-285750" fontAlgn="base">
              <a:spcBef>
                <a:spcPct val="50000"/>
              </a:spcBef>
              <a:spcAft>
                <a:spcPct val="0"/>
              </a:spcAft>
              <a:buClr>
                <a:srgbClr val="FF0000"/>
              </a:buClr>
              <a:buSzPct val="120000"/>
              <a:buFont typeface="Arial" panose="020B0604020202020204" pitchFamily="34" charset="0"/>
              <a:buChar char="−"/>
            </a:pPr>
            <a:r>
              <a:rPr lang="bg-BG" sz="1600" kern="0" dirty="0" smtClean="0">
                <a:ea typeface="Arial Unicode MS" pitchFamily="34" charset="-128"/>
                <a:cs typeface="Arial Unicode MS" pitchFamily="34" charset="-128"/>
              </a:rPr>
              <a:t>Труден процес на поддръжка.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Моделът клиент-сървър</a:t>
            </a:r>
            <a:br>
              <a:rPr lang="bg-BG" dirty="0"/>
            </a:br>
            <a:r>
              <a:rPr lang="bg-BG" sz="2000" b="0" dirty="0"/>
              <a:t>Клиент-сървър – Еволюция на модела</a:t>
            </a:r>
            <a:endParaRPr lang="en-US" sz="2000" b="0" dirty="0"/>
          </a:p>
        </p:txBody>
      </p:sp>
      <p:sp>
        <p:nvSpPr>
          <p:cNvPr id="3" name="Text Placeholder 2"/>
          <p:cNvSpPr>
            <a:spLocks noGrp="1"/>
          </p:cNvSpPr>
          <p:nvPr>
            <p:ph type="body" sz="quarter" idx="10"/>
          </p:nvPr>
        </p:nvSpPr>
        <p:spPr>
          <a:xfrm>
            <a:off x="324000" y="1396721"/>
            <a:ext cx="8494713" cy="4127097"/>
          </a:xfrm>
        </p:spPr>
        <p:txBody>
          <a:bodyPr/>
          <a:lstStyle/>
          <a:p>
            <a:r>
              <a:rPr lang="bg-BG" b="1" dirty="0" smtClean="0"/>
              <a:t>Клъстъри</a:t>
            </a:r>
          </a:p>
          <a:p>
            <a:pPr lvl="2">
              <a:buFont typeface="Arial" pitchFamily="34" charset="0"/>
              <a:buChar char="•"/>
            </a:pPr>
            <a:r>
              <a:rPr lang="bg-BG" dirty="0" smtClean="0"/>
              <a:t>Няколко компютъра свързани помежду си, които в много отношения могат да се разглеждат като една система (сървър)</a:t>
            </a:r>
            <a:r>
              <a:rPr lang="en-US" dirty="0" smtClean="0"/>
              <a:t>.</a:t>
            </a:r>
            <a:endParaRPr lang="bg-BG" dirty="0" smtClean="0"/>
          </a:p>
          <a:p>
            <a:pPr lvl="2">
              <a:buFont typeface="Arial" pitchFamily="34" charset="0"/>
              <a:buChar char="•"/>
            </a:pPr>
            <a:r>
              <a:rPr lang="bg-BG" dirty="0" smtClean="0"/>
              <a:t>Всеки елемент (компютър) в клъстера има собствена операционна система</a:t>
            </a:r>
            <a:r>
              <a:rPr lang="en-US" dirty="0" smtClean="0"/>
              <a:t> </a:t>
            </a:r>
            <a:r>
              <a:rPr lang="bg-BG" dirty="0" smtClean="0"/>
              <a:t>и сървър софтуер</a:t>
            </a:r>
            <a:r>
              <a:rPr lang="en-US" dirty="0" smtClean="0"/>
              <a:t>.</a:t>
            </a:r>
            <a:endParaRPr lang="bg-BG" dirty="0" smtClean="0"/>
          </a:p>
          <a:p>
            <a:pPr lvl="2">
              <a:buFont typeface="Arial" pitchFamily="34" charset="0"/>
              <a:buChar char="•"/>
            </a:pPr>
            <a:r>
              <a:rPr lang="bg-BG" dirty="0" smtClean="0"/>
              <a:t>Отделните елементи обикновено са свързани помежду си с локална мрежа</a:t>
            </a:r>
            <a:r>
              <a:rPr lang="en-US" dirty="0" smtClean="0"/>
              <a:t>.</a:t>
            </a:r>
            <a:endParaRPr lang="bg-BG" dirty="0" smtClean="0"/>
          </a:p>
          <a:p>
            <a:pPr lvl="2">
              <a:buFont typeface="Arial" pitchFamily="34" charset="0"/>
              <a:buChar char="•"/>
            </a:pPr>
            <a:r>
              <a:rPr lang="bg-BG" dirty="0" smtClean="0"/>
              <a:t>Обикновено се използват за решаване на известни проблеми на клиент-сървър модела: подобряване на производителността и капацитета, по-висока надеждност.</a:t>
            </a:r>
          </a:p>
          <a:p>
            <a:pPr marL="0" lvl="1" indent="0">
              <a:buNone/>
            </a:pPr>
            <a:r>
              <a:rPr lang="en-US" b="1" dirty="0" smtClean="0"/>
              <a:t>GRID</a:t>
            </a:r>
          </a:p>
          <a:p>
            <a:pPr marL="0" lvl="1" indent="0">
              <a:buNone/>
            </a:pPr>
            <a:r>
              <a:rPr lang="en-US" b="1" dirty="0" smtClean="0"/>
              <a:t>Supercomputers</a:t>
            </a:r>
          </a:p>
          <a:p>
            <a:r>
              <a:rPr lang="en-US" b="1" dirty="0" smtClean="0"/>
              <a:t>Cloud</a:t>
            </a:r>
          </a:p>
          <a:p>
            <a:pPr lvl="2">
              <a:buFont typeface="Arial" pitchFamily="34" charset="0"/>
              <a:buChar char="•"/>
            </a:pPr>
            <a:r>
              <a:rPr lang="bg-BG" dirty="0" smtClean="0"/>
              <a:t>Гъвкав бизнес модел.</a:t>
            </a:r>
          </a:p>
          <a:p>
            <a:pPr lvl="2">
              <a:buFont typeface="Arial" pitchFamily="34" charset="0"/>
              <a:buChar char="•"/>
            </a:pPr>
            <a:r>
              <a:rPr lang="bg-BG" dirty="0" smtClean="0"/>
              <a:t>Подобряване на ефективността чрез виртуализация.</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2021853" y="2231076"/>
            <a:ext cx="2496359" cy="378625"/>
          </a:xfrm>
        </p:spPr>
        <p:txBody>
          <a:bodyPr/>
          <a:lstStyle/>
          <a:p>
            <a:r>
              <a:rPr lang="bg-BG" sz="2400" dirty="0" smtClean="0"/>
              <a:t>Мрежови основи</a:t>
            </a:r>
            <a:endParaRPr lang="en-US" sz="2400" dirty="0"/>
          </a:p>
        </p:txBody>
      </p:sp>
      <p:sp>
        <p:nvSpPr>
          <p:cNvPr id="5" name="TextBox 4"/>
          <p:cNvSpPr txBox="1"/>
          <p:nvPr/>
        </p:nvSpPr>
        <p:spPr>
          <a:xfrm>
            <a:off x="2021853" y="3754925"/>
            <a:ext cx="3502967" cy="369332"/>
          </a:xfrm>
          <a:prstGeom prst="rect">
            <a:avLst/>
          </a:prstGeom>
          <a:noFill/>
        </p:spPr>
        <p:txBody>
          <a:bodyPr wrap="square" lIns="0" tIns="0" rIns="0" bIns="0" rtlCol="0">
            <a:spAutoFit/>
          </a:bodyPr>
          <a:lstStyle/>
          <a:p>
            <a:r>
              <a:rPr lang="bg-BG" sz="2400" dirty="0"/>
              <a:t>Моделът </a:t>
            </a:r>
            <a:r>
              <a:rPr lang="bg-BG" sz="2400" dirty="0" smtClean="0"/>
              <a:t>клиент-сървър</a:t>
            </a:r>
            <a:endParaRPr lang="en-US" sz="2400" dirty="0"/>
          </a:p>
        </p:txBody>
      </p:sp>
      <p:sp>
        <p:nvSpPr>
          <p:cNvPr id="6" name="TextBox 5"/>
          <p:cNvSpPr txBox="1"/>
          <p:nvPr/>
        </p:nvSpPr>
        <p:spPr>
          <a:xfrm>
            <a:off x="2021853" y="5269481"/>
            <a:ext cx="4355895" cy="369332"/>
          </a:xfrm>
          <a:prstGeom prst="rect">
            <a:avLst/>
          </a:prstGeom>
          <a:noFill/>
        </p:spPr>
        <p:txBody>
          <a:bodyPr wrap="square" lIns="0" tIns="0" rIns="0" bIns="0" rtlCol="0">
            <a:spAutoFit/>
          </a:bodyPr>
          <a:lstStyle/>
          <a:p>
            <a:r>
              <a:rPr lang="bg-BG" sz="2400" dirty="0" smtClean="0"/>
              <a:t>Мрежова </a:t>
            </a:r>
            <a:r>
              <a:rPr lang="bg-BG" sz="2400" dirty="0"/>
              <a:t>комуникация с </a:t>
            </a:r>
            <a:r>
              <a:rPr lang="en-US" sz="2400" dirty="0" smtClean="0"/>
              <a:t>Java</a:t>
            </a:r>
            <a:endParaRPr lang="en-US" sz="2400" kern="0" dirty="0" smtClean="0">
              <a:ea typeface="Arial Unicode MS" pitchFamily="34" charset="-128"/>
              <a:cs typeface="Arial Unicode MS" pitchFamily="34" charset="-12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184" y="1421701"/>
            <a:ext cx="1188000" cy="11880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184" y="2936257"/>
            <a:ext cx="1188000" cy="11880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184" y="4450813"/>
            <a:ext cx="1188000" cy="1188000"/>
          </a:xfrm>
          <a:prstGeom prst="rect">
            <a:avLst/>
          </a:prstGeom>
        </p:spPr>
      </p:pic>
    </p:spTree>
    <p:extLst>
      <p:ext uri="{BB962C8B-B14F-4D97-AF65-F5344CB8AC3E}">
        <p14:creationId xmlns:p14="http://schemas.microsoft.com/office/powerpoint/2010/main" val="305769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3">
                                            <p:txEl>
                                              <p:pRg st="0" end="0"/>
                                            </p:txEl>
                                          </p:spTgt>
                                        </p:tgtEl>
                                        <p:attrNameLst>
                                          <p:attrName>style.opacity</p:attrName>
                                        </p:attrNameLst>
                                      </p:cBhvr>
                                      <p:to>
                                        <p:strVal val="0.25"/>
                                      </p:to>
                                    </p:set>
                                    <p:animEffect filter="image" prLst="opacity: 0.2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5"/>
                                        </p:tgtEl>
                                        <p:attrNameLst>
                                          <p:attrName>style.opacity</p:attrName>
                                        </p:attrNameLst>
                                      </p:cBhvr>
                                      <p:to>
                                        <p:strVal val="0.25"/>
                                      </p:to>
                                    </p:set>
                                    <p:animEffect filter="image" prLst="opacity: 0.25">
                                      <p:cBhvr rctx="IE">
                                        <p:cTn id="10" dur="indefinite"/>
                                        <p:tgtEl>
                                          <p:spTgt spid="5"/>
                                        </p:tgtEl>
                                      </p:cBhvr>
                                    </p:animEffect>
                                  </p:childTnLst>
                                </p:cTn>
                              </p:par>
                              <p:par>
                                <p:cTn id="11" presetID="9" presetClass="emph" presetSubtype="0" nodeType="withEffect">
                                  <p:stCondLst>
                                    <p:cond delay="0"/>
                                  </p:stCondLst>
                                  <p:childTnLst>
                                    <p:set>
                                      <p:cBhvr rctx="PPT">
                                        <p:cTn id="12" dur="indefinite"/>
                                        <p:tgtEl>
                                          <p:spTgt spid="7"/>
                                        </p:tgtEl>
                                        <p:attrNameLst>
                                          <p:attrName>style.opacity</p:attrName>
                                        </p:attrNameLst>
                                      </p:cBhvr>
                                      <p:to>
                                        <p:strVal val="0.25"/>
                                      </p:to>
                                    </p:set>
                                    <p:animEffect filter="image" prLst="opacity: 0.25">
                                      <p:cBhvr rctx="IE">
                                        <p:cTn id="13" dur="indefinite"/>
                                        <p:tgtEl>
                                          <p:spTgt spid="7"/>
                                        </p:tgtEl>
                                      </p:cBhvr>
                                    </p:animEffect>
                                  </p:childTnLst>
                                </p:cTn>
                              </p:par>
                              <p:par>
                                <p:cTn id="14" presetID="9" presetClass="emph" presetSubtype="0" nodeType="withEffect">
                                  <p:stCondLst>
                                    <p:cond delay="0"/>
                                  </p:stCondLst>
                                  <p:childTnLst>
                                    <p:set>
                                      <p:cBhvr rctx="PPT">
                                        <p:cTn id="15" dur="indefinite"/>
                                        <p:tgtEl>
                                          <p:spTgt spid="8"/>
                                        </p:tgtEl>
                                        <p:attrNameLst>
                                          <p:attrName>style.opacity</p:attrName>
                                        </p:attrNameLst>
                                      </p:cBhvr>
                                      <p:to>
                                        <p:strVal val="0.25"/>
                                      </p:to>
                                    </p:set>
                                    <p:animEffect filter="image" prLst="opacity: 0.25">
                                      <p:cBhvr rctx="IE">
                                        <p:cTn id="16" dur="indefinite"/>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2021853" y="2231076"/>
            <a:ext cx="2496359" cy="378625"/>
          </a:xfrm>
        </p:spPr>
        <p:txBody>
          <a:bodyPr/>
          <a:lstStyle/>
          <a:p>
            <a:r>
              <a:rPr lang="bg-BG" sz="2400" dirty="0" smtClean="0"/>
              <a:t>Мрежови основи</a:t>
            </a:r>
            <a:endParaRPr lang="en-US" sz="2400" dirty="0"/>
          </a:p>
        </p:txBody>
      </p:sp>
      <p:sp>
        <p:nvSpPr>
          <p:cNvPr id="5" name="TextBox 4"/>
          <p:cNvSpPr txBox="1"/>
          <p:nvPr/>
        </p:nvSpPr>
        <p:spPr>
          <a:xfrm>
            <a:off x="2021853" y="3754925"/>
            <a:ext cx="3502967" cy="369332"/>
          </a:xfrm>
          <a:prstGeom prst="rect">
            <a:avLst/>
          </a:prstGeom>
          <a:noFill/>
        </p:spPr>
        <p:txBody>
          <a:bodyPr wrap="square" lIns="0" tIns="0" rIns="0" bIns="0" rtlCol="0">
            <a:spAutoFit/>
          </a:bodyPr>
          <a:lstStyle/>
          <a:p>
            <a:r>
              <a:rPr lang="bg-BG" sz="2400" dirty="0"/>
              <a:t>Моделът </a:t>
            </a:r>
            <a:r>
              <a:rPr lang="bg-BG" sz="2400" dirty="0" smtClean="0"/>
              <a:t>клиент-сървър</a:t>
            </a:r>
            <a:endParaRPr lang="en-US" sz="2400" dirty="0"/>
          </a:p>
        </p:txBody>
      </p:sp>
      <p:sp>
        <p:nvSpPr>
          <p:cNvPr id="6" name="TextBox 5"/>
          <p:cNvSpPr txBox="1"/>
          <p:nvPr/>
        </p:nvSpPr>
        <p:spPr>
          <a:xfrm>
            <a:off x="2021853" y="5269481"/>
            <a:ext cx="4355895" cy="369332"/>
          </a:xfrm>
          <a:prstGeom prst="rect">
            <a:avLst/>
          </a:prstGeom>
          <a:noFill/>
        </p:spPr>
        <p:txBody>
          <a:bodyPr wrap="square" lIns="0" tIns="0" rIns="0" bIns="0" rtlCol="0">
            <a:spAutoFit/>
          </a:bodyPr>
          <a:lstStyle/>
          <a:p>
            <a:r>
              <a:rPr lang="bg-BG" sz="2400" dirty="0" smtClean="0"/>
              <a:t>Мрежова </a:t>
            </a:r>
            <a:r>
              <a:rPr lang="bg-BG" sz="2400" dirty="0"/>
              <a:t>комуникация с </a:t>
            </a:r>
            <a:r>
              <a:rPr lang="en-US" sz="2400" dirty="0" smtClean="0"/>
              <a:t>Java</a:t>
            </a:r>
            <a:endParaRPr lang="en-US" sz="2400" kern="0" dirty="0" smtClean="0">
              <a:ea typeface="Arial Unicode MS" pitchFamily="34" charset="-128"/>
              <a:cs typeface="Arial Unicode MS" pitchFamily="34" charset="-128"/>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184" y="1421701"/>
            <a:ext cx="1188000" cy="1188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184" y="2936257"/>
            <a:ext cx="1188000" cy="11880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184" y="4450813"/>
            <a:ext cx="1188000" cy="118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mph" presetSubtype="0" grpId="0" nodeType="clickEffect">
                                  <p:stCondLst>
                                    <p:cond delay="0"/>
                                  </p:stCondLst>
                                  <p:childTnLst>
                                    <p:set>
                                      <p:cBhvr rctx="PPT">
                                        <p:cTn id="30" dur="indefinite"/>
                                        <p:tgtEl>
                                          <p:spTgt spid="5"/>
                                        </p:tgtEl>
                                        <p:attrNameLst>
                                          <p:attrName>style.opacity</p:attrName>
                                        </p:attrNameLst>
                                      </p:cBhvr>
                                      <p:to>
                                        <p:strVal val="0.25"/>
                                      </p:to>
                                    </p:set>
                                    <p:animEffect filter="image" prLst="opacity: 0.25">
                                      <p:cBhvr rctx="IE">
                                        <p:cTn id="31" dur="indefinite"/>
                                        <p:tgtEl>
                                          <p:spTgt spid="5"/>
                                        </p:tgtEl>
                                      </p:cBhvr>
                                    </p:animEffect>
                                  </p:childTnLst>
                                </p:cTn>
                              </p:par>
                              <p:par>
                                <p:cTn id="32" presetID="9" presetClass="emph" presetSubtype="0" grpId="0" nodeType="withEffect">
                                  <p:stCondLst>
                                    <p:cond delay="0"/>
                                  </p:stCondLst>
                                  <p:childTnLst>
                                    <p:set>
                                      <p:cBhvr rctx="PPT">
                                        <p:cTn id="33" dur="indefinite"/>
                                        <p:tgtEl>
                                          <p:spTgt spid="6"/>
                                        </p:tgtEl>
                                        <p:attrNameLst>
                                          <p:attrName>style.opacity</p:attrName>
                                        </p:attrNameLst>
                                      </p:cBhvr>
                                      <p:to>
                                        <p:strVal val="0.25"/>
                                      </p:to>
                                    </p:set>
                                    <p:animEffect filter="image" prLst="opacity: 0.25">
                                      <p:cBhvr rctx="IE">
                                        <p:cTn id="34" dur="indefinite"/>
                                        <p:tgtEl>
                                          <p:spTgt spid="6"/>
                                        </p:tgtEl>
                                      </p:cBhvr>
                                    </p:animEffect>
                                  </p:childTnLst>
                                </p:cTn>
                              </p:par>
                              <p:par>
                                <p:cTn id="35" presetID="9" presetClass="emph" presetSubtype="0" nodeType="withEffect">
                                  <p:stCondLst>
                                    <p:cond delay="0"/>
                                  </p:stCondLst>
                                  <p:childTnLst>
                                    <p:set>
                                      <p:cBhvr rctx="PPT">
                                        <p:cTn id="36" dur="indefinite"/>
                                        <p:tgtEl>
                                          <p:spTgt spid="9"/>
                                        </p:tgtEl>
                                        <p:attrNameLst>
                                          <p:attrName>style.opacity</p:attrName>
                                        </p:attrNameLst>
                                      </p:cBhvr>
                                      <p:to>
                                        <p:strVal val="0.25"/>
                                      </p:to>
                                    </p:set>
                                    <p:animEffect filter="image" prLst="opacity: 0.25">
                                      <p:cBhvr rctx="IE">
                                        <p:cTn id="37" dur="indefinite"/>
                                        <p:tgtEl>
                                          <p:spTgt spid="9"/>
                                        </p:tgtEl>
                                      </p:cBhvr>
                                    </p:animEffect>
                                  </p:childTnLst>
                                </p:cTn>
                              </p:par>
                              <p:par>
                                <p:cTn id="38" presetID="9" presetClass="emph" presetSubtype="0" nodeType="withEffect">
                                  <p:stCondLst>
                                    <p:cond delay="0"/>
                                  </p:stCondLst>
                                  <p:childTnLst>
                                    <p:set>
                                      <p:cBhvr rctx="PPT">
                                        <p:cTn id="39" dur="indefinite"/>
                                        <p:tgtEl>
                                          <p:spTgt spid="8"/>
                                        </p:tgtEl>
                                        <p:attrNameLst>
                                          <p:attrName>style.opacity</p:attrName>
                                        </p:attrNameLst>
                                      </p:cBhvr>
                                      <p:to>
                                        <p:strVal val="0.25"/>
                                      </p:to>
                                    </p:set>
                                    <p:animEffect filter="image" prLst="opacity: 0.25">
                                      <p:cBhvr rctx="IE">
                                        <p:cTn id="40" dur="indefinite"/>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5" grpId="1"/>
      <p:bldP spid="6" grpId="0"/>
      <p:bldP spid="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bg-BG" sz="2000" b="0" dirty="0"/>
              <a:t>Въведение</a:t>
            </a:r>
            <a:endParaRPr lang="en-US" sz="2000" b="0" dirty="0"/>
          </a:p>
        </p:txBody>
      </p:sp>
      <p:sp>
        <p:nvSpPr>
          <p:cNvPr id="4" name="Text Placeholder 3"/>
          <p:cNvSpPr>
            <a:spLocks noGrp="1"/>
          </p:cNvSpPr>
          <p:nvPr>
            <p:ph type="body" sz="quarter" idx="10"/>
          </p:nvPr>
        </p:nvSpPr>
        <p:spPr>
          <a:xfrm>
            <a:off x="324000" y="1434353"/>
            <a:ext cx="8494713" cy="4715435"/>
          </a:xfrm>
        </p:spPr>
        <p:txBody>
          <a:bodyPr/>
          <a:lstStyle/>
          <a:p>
            <a:r>
              <a:rPr lang="bg-BG" dirty="0" smtClean="0"/>
              <a:t>Пакета </a:t>
            </a:r>
            <a:r>
              <a:rPr lang="en-US" b="1" dirty="0" smtClean="0"/>
              <a:t>java.net</a:t>
            </a:r>
            <a:r>
              <a:rPr lang="bg-BG" b="1" dirty="0" smtClean="0"/>
              <a:t> </a:t>
            </a:r>
            <a:r>
              <a:rPr lang="bg-BG" dirty="0" smtClean="0"/>
              <a:t>предоставя класове, които използват и работят на различни нива от </a:t>
            </a:r>
            <a:r>
              <a:rPr lang="en-US" dirty="0" smtClean="0"/>
              <a:t>OSI</a:t>
            </a:r>
            <a:r>
              <a:rPr lang="bg-BG" dirty="0" smtClean="0"/>
              <a:t> модела.</a:t>
            </a:r>
            <a:endParaRPr lang="en-US" dirty="0" smtClean="0"/>
          </a:p>
          <a:p>
            <a:pPr lvl="1">
              <a:buFont typeface="Arial" pitchFamily="34" charset="0"/>
              <a:buChar char="•"/>
            </a:pPr>
            <a:r>
              <a:rPr lang="bg-BG" b="1" dirty="0" smtClean="0"/>
              <a:t>Мрежов</a:t>
            </a:r>
            <a:r>
              <a:rPr lang="bg-BG" dirty="0" smtClean="0"/>
              <a:t> и</a:t>
            </a:r>
            <a:r>
              <a:rPr lang="en-US" dirty="0" smtClean="0"/>
              <a:t> </a:t>
            </a:r>
            <a:r>
              <a:rPr lang="en-US" b="1" dirty="0" smtClean="0"/>
              <a:t>data link </a:t>
            </a:r>
            <a:r>
              <a:rPr lang="bg-BG" dirty="0" smtClean="0"/>
              <a:t>слой – класа </a:t>
            </a:r>
            <a:r>
              <a:rPr lang="en-US" b="1" dirty="0" err="1" smtClean="0"/>
              <a:t>NetworkInterface</a:t>
            </a:r>
            <a:r>
              <a:rPr lang="en-US" dirty="0" smtClean="0"/>
              <a:t> </a:t>
            </a:r>
            <a:r>
              <a:rPr lang="bg-BG" dirty="0" smtClean="0"/>
              <a:t>предоставя достъп до мрежовите адаптери на компютъра.</a:t>
            </a:r>
            <a:endParaRPr lang="en-US" dirty="0" smtClean="0"/>
          </a:p>
          <a:p>
            <a:pPr lvl="1">
              <a:buFont typeface="Arial" pitchFamily="34" charset="0"/>
              <a:buChar char="•"/>
            </a:pPr>
            <a:r>
              <a:rPr lang="bg-BG" b="1" dirty="0" smtClean="0"/>
              <a:t>Транспортен</a:t>
            </a:r>
            <a:r>
              <a:rPr lang="bg-BG" dirty="0" smtClean="0"/>
              <a:t> слой – В зависимост от използваните класове може да се използват следните транспортни протоколи:</a:t>
            </a:r>
          </a:p>
          <a:p>
            <a:pPr lvl="2">
              <a:buFont typeface="Arial" pitchFamily="34" charset="0"/>
              <a:buChar char="•"/>
            </a:pPr>
            <a:r>
              <a:rPr lang="en-US" b="1" dirty="0" smtClean="0"/>
              <a:t>TCP</a:t>
            </a:r>
            <a:r>
              <a:rPr lang="en-US" dirty="0" smtClean="0"/>
              <a:t> – </a:t>
            </a:r>
            <a:r>
              <a:rPr lang="bg-BG" dirty="0" smtClean="0"/>
              <a:t>класове </a:t>
            </a:r>
            <a:r>
              <a:rPr lang="en-US" b="1" dirty="0" smtClean="0"/>
              <a:t>Socket</a:t>
            </a:r>
            <a:r>
              <a:rPr lang="en-US" dirty="0" smtClean="0"/>
              <a:t> </a:t>
            </a:r>
            <a:r>
              <a:rPr lang="bg-BG" dirty="0" smtClean="0"/>
              <a:t>и </a:t>
            </a:r>
            <a:r>
              <a:rPr lang="en-US" b="1" dirty="0" err="1" smtClean="0"/>
              <a:t>ServerSocket</a:t>
            </a:r>
            <a:r>
              <a:rPr lang="en-US" dirty="0" smtClean="0"/>
              <a:t>.</a:t>
            </a:r>
          </a:p>
          <a:p>
            <a:pPr lvl="2">
              <a:buFont typeface="Arial" pitchFamily="34" charset="0"/>
              <a:buChar char="•"/>
            </a:pPr>
            <a:r>
              <a:rPr lang="en-US" b="1" dirty="0" smtClean="0"/>
              <a:t>UDP</a:t>
            </a:r>
            <a:r>
              <a:rPr lang="en-US" dirty="0" smtClean="0"/>
              <a:t> – </a:t>
            </a:r>
            <a:r>
              <a:rPr lang="bg-BG" dirty="0" smtClean="0"/>
              <a:t>класове </a:t>
            </a:r>
            <a:r>
              <a:rPr lang="en-US" b="1" dirty="0" err="1" smtClean="0"/>
              <a:t>DatagramPacket</a:t>
            </a:r>
            <a:r>
              <a:rPr lang="en-US" dirty="0" smtClean="0"/>
              <a:t>, </a:t>
            </a:r>
            <a:r>
              <a:rPr lang="en-US" b="1" dirty="0" err="1" smtClean="0"/>
              <a:t>DatagramSocket</a:t>
            </a:r>
            <a:r>
              <a:rPr lang="en-US" dirty="0" smtClean="0"/>
              <a:t>, </a:t>
            </a:r>
            <a:r>
              <a:rPr lang="en-US" b="1" dirty="0" err="1" smtClean="0"/>
              <a:t>MulticastSocket</a:t>
            </a:r>
            <a:r>
              <a:rPr lang="en-US" dirty="0" smtClean="0"/>
              <a:t>.</a:t>
            </a:r>
          </a:p>
          <a:p>
            <a:pPr lvl="1">
              <a:buFont typeface="Arial" pitchFamily="34" charset="0"/>
              <a:buChar char="•"/>
            </a:pPr>
            <a:r>
              <a:rPr lang="bg-BG" b="1" dirty="0" smtClean="0"/>
              <a:t>Приложен</a:t>
            </a:r>
            <a:r>
              <a:rPr lang="bg-BG" dirty="0" smtClean="0"/>
              <a:t> слой – класовете </a:t>
            </a:r>
            <a:r>
              <a:rPr lang="en-US" b="1" dirty="0" smtClean="0"/>
              <a:t>URL</a:t>
            </a:r>
            <a:r>
              <a:rPr lang="en-US" dirty="0" smtClean="0"/>
              <a:t> </a:t>
            </a:r>
            <a:r>
              <a:rPr lang="bg-BG" dirty="0" smtClean="0"/>
              <a:t>и </a:t>
            </a:r>
            <a:r>
              <a:rPr lang="en-US" b="1" dirty="0" err="1" smtClean="0"/>
              <a:t>URLConnection</a:t>
            </a:r>
            <a:r>
              <a:rPr lang="en-US" dirty="0" smtClean="0"/>
              <a:t> </a:t>
            </a:r>
            <a:r>
              <a:rPr lang="bg-BG" dirty="0" smtClean="0"/>
              <a:t>се използват за достъпването на </a:t>
            </a:r>
            <a:r>
              <a:rPr lang="en-US" b="1" dirty="0" smtClean="0"/>
              <a:t>HTTP</a:t>
            </a:r>
            <a:r>
              <a:rPr lang="en-US" dirty="0" smtClean="0"/>
              <a:t> </a:t>
            </a:r>
            <a:r>
              <a:rPr lang="bg-BG" dirty="0" smtClean="0"/>
              <a:t>и </a:t>
            </a:r>
            <a:r>
              <a:rPr lang="en-US" b="1" dirty="0" smtClean="0"/>
              <a:t>FTP</a:t>
            </a:r>
            <a:r>
              <a:rPr lang="bg-BG" dirty="0" smtClean="0"/>
              <a:t> ресурси.</a:t>
            </a:r>
            <a:endParaRPr lang="en-US" dirty="0" smtClean="0"/>
          </a:p>
          <a:p>
            <a:r>
              <a:rPr lang="bg-BG" dirty="0" smtClean="0"/>
              <a:t>Класовете в пакета </a:t>
            </a:r>
            <a:r>
              <a:rPr lang="en-US" b="1" dirty="0" smtClean="0"/>
              <a:t>java.io </a:t>
            </a:r>
            <a:r>
              <a:rPr lang="bg-BG" dirty="0" smtClean="0"/>
              <a:t>се използват за обработка на потоци от данни (</a:t>
            </a:r>
            <a:r>
              <a:rPr lang="en-US" b="1" dirty="0" smtClean="0"/>
              <a:t>data streams</a:t>
            </a:r>
            <a:r>
              <a:rPr lang="en-US" dirty="0" smtClean="0"/>
              <a:t>): </a:t>
            </a:r>
          </a:p>
          <a:p>
            <a:pPr lvl="1">
              <a:buNone/>
            </a:pPr>
            <a:r>
              <a:rPr lang="en-US" b="1" dirty="0" smtClean="0"/>
              <a:t>	</a:t>
            </a:r>
            <a:r>
              <a:rPr lang="en-US" b="1" dirty="0" err="1" smtClean="0"/>
              <a:t>InputStream</a:t>
            </a:r>
            <a:r>
              <a:rPr lang="en-US" dirty="0" smtClean="0"/>
              <a:t>, </a:t>
            </a:r>
            <a:r>
              <a:rPr lang="en-US" b="1" dirty="0" err="1" smtClean="0"/>
              <a:t>BufferedInputStream</a:t>
            </a:r>
            <a:r>
              <a:rPr lang="en-US" dirty="0" smtClean="0"/>
              <a:t>, </a:t>
            </a:r>
            <a:r>
              <a:rPr lang="en-US" b="1" dirty="0" smtClean="0"/>
              <a:t>Reader</a:t>
            </a:r>
            <a:r>
              <a:rPr lang="en-US" dirty="0" smtClean="0"/>
              <a:t>, </a:t>
            </a:r>
            <a:r>
              <a:rPr lang="en-US" b="1" dirty="0" err="1" smtClean="0"/>
              <a:t>InputStreamReader</a:t>
            </a:r>
            <a:r>
              <a:rPr lang="en-US" dirty="0" smtClean="0"/>
              <a:t>, </a:t>
            </a:r>
            <a:r>
              <a:rPr lang="en-US" b="1" dirty="0" err="1" smtClean="0"/>
              <a:t>BufferedReader</a:t>
            </a:r>
            <a:r>
              <a:rPr lang="en-US" dirty="0" smtClean="0"/>
              <a:t>, </a:t>
            </a:r>
            <a:r>
              <a:rPr lang="en-US" b="1" dirty="0" err="1" smtClean="0"/>
              <a:t>OutputStream</a:t>
            </a:r>
            <a:r>
              <a:rPr lang="en-US" dirty="0" smtClean="0"/>
              <a:t>, </a:t>
            </a:r>
            <a:r>
              <a:rPr lang="en-US" b="1" dirty="0" err="1" smtClean="0"/>
              <a:t>BufferedOutputStream</a:t>
            </a:r>
            <a:r>
              <a:rPr lang="en-US" dirty="0" smtClean="0"/>
              <a:t>, </a:t>
            </a:r>
            <a:r>
              <a:rPr lang="en-US" b="1" dirty="0" smtClean="0"/>
              <a:t>Writer</a:t>
            </a:r>
            <a:r>
              <a:rPr lang="en-US" dirty="0" smtClean="0"/>
              <a:t>, </a:t>
            </a:r>
            <a:r>
              <a:rPr lang="en-US" b="1" dirty="0" err="1" smtClean="0"/>
              <a:t>PrintWriter</a:t>
            </a:r>
            <a:r>
              <a:rPr lang="en-US" dirty="0" smtClean="0"/>
              <a:t> </a:t>
            </a:r>
            <a:r>
              <a:rPr lang="bg-BG" dirty="0" smtClean="0"/>
              <a:t>са класове, които често се използват при мрежовото програмиране в </a:t>
            </a:r>
            <a:r>
              <a:rPr lang="en-US" dirty="0" smtClean="0"/>
              <a:t>Java.</a:t>
            </a:r>
            <a:endParaRPr lang="bg-BG" dirty="0" smtClean="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Мрежови адаптери</a:t>
            </a:r>
            <a:r>
              <a:rPr lang="en-US" sz="2000" b="0" dirty="0"/>
              <a:t> (1)</a:t>
            </a:r>
            <a:endParaRPr lang="bg-BG" sz="2000" b="0" dirty="0"/>
          </a:p>
        </p:txBody>
      </p:sp>
      <p:sp>
        <p:nvSpPr>
          <p:cNvPr id="3" name="Text Placeholder 2"/>
          <p:cNvSpPr>
            <a:spLocks noGrp="1"/>
          </p:cNvSpPr>
          <p:nvPr>
            <p:ph type="body" sz="quarter" idx="11"/>
          </p:nvPr>
        </p:nvSpPr>
        <p:spPr/>
        <p:txBody>
          <a:bodyPr/>
          <a:lstStyle/>
          <a:p>
            <a:pPr lvl="2">
              <a:buFont typeface="Arial" pitchFamily="34" charset="0"/>
              <a:buChar char="•"/>
            </a:pPr>
            <a:r>
              <a:rPr lang="bg-BG" sz="1800" b="0" dirty="0" smtClean="0"/>
              <a:t>Мрежовият адаптер осъществява връзката между компютърната система и публична или частна мрежа.</a:t>
            </a:r>
          </a:p>
          <a:p>
            <a:pPr lvl="2">
              <a:buFont typeface="Arial" pitchFamily="34" charset="0"/>
              <a:buChar char="•"/>
            </a:pPr>
            <a:r>
              <a:rPr lang="bg-BG" sz="1800" b="0" dirty="0" smtClean="0"/>
              <a:t>Мрежовите адаптери могат да бъдат физически или виртуални (софтуерни). Примери за виртуални са </a:t>
            </a:r>
            <a:r>
              <a:rPr lang="en-US" sz="1800" b="0" dirty="0" smtClean="0"/>
              <a:t>loopback</a:t>
            </a:r>
            <a:r>
              <a:rPr lang="bg-BG" sz="1800" b="0" dirty="0" smtClean="0"/>
              <a:t> интерфейса и</a:t>
            </a:r>
            <a:r>
              <a:rPr lang="en-US" sz="1800" b="0" dirty="0" smtClean="0"/>
              <a:t> </a:t>
            </a:r>
            <a:r>
              <a:rPr lang="bg-BG" sz="1800" b="0" dirty="0" smtClean="0"/>
              <a:t>интерфейсите създадени от виртуалните машини.</a:t>
            </a:r>
          </a:p>
          <a:p>
            <a:pPr lvl="2">
              <a:buFont typeface="Arial" pitchFamily="34" charset="0"/>
              <a:buChar char="•"/>
            </a:pPr>
            <a:r>
              <a:rPr lang="bg-BG" sz="1800" b="0" dirty="0" smtClean="0"/>
              <a:t>Една система може да има повече от един физически и/или виртуален мрежови адаптер.</a:t>
            </a:r>
          </a:p>
          <a:p>
            <a:pPr lvl="2">
              <a:buFont typeface="Arial" pitchFamily="34" charset="0"/>
              <a:buChar char="•"/>
            </a:pPr>
            <a:r>
              <a:rPr lang="en-US" sz="1800" b="0" dirty="0" smtClean="0"/>
              <a:t>Java </a:t>
            </a:r>
            <a:r>
              <a:rPr lang="bg-BG" sz="1800" b="0" dirty="0" smtClean="0"/>
              <a:t>предоставя достъп до всички мрежови адаптери чрез класа </a:t>
            </a:r>
            <a:r>
              <a:rPr lang="en-US" sz="1800" b="1" dirty="0" err="1" smtClean="0"/>
              <a:t>java.net.NetworkInterface</a:t>
            </a:r>
            <a:r>
              <a:rPr lang="bg-BG" sz="1800" b="0" dirty="0"/>
              <a:t>.</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8425" y="1362075"/>
            <a:ext cx="2362200" cy="23622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0164" y="3826239"/>
            <a:ext cx="2790461" cy="1641111"/>
          </a:xfrm>
          <a:prstGeom prst="rect">
            <a:avLst/>
          </a:prstGeom>
        </p:spPr>
      </p:pic>
    </p:spTree>
    <p:extLst>
      <p:ext uri="{BB962C8B-B14F-4D97-AF65-F5344CB8AC3E}">
        <p14:creationId xmlns:p14="http://schemas.microsoft.com/office/powerpoint/2010/main" val="31757791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Мрежови адаптери</a:t>
            </a:r>
            <a:r>
              <a:rPr lang="en-US" sz="2000" b="0" dirty="0"/>
              <a:t> (2)</a:t>
            </a:r>
            <a:endParaRPr lang="bg-BG" sz="2000" b="0" dirty="0"/>
          </a:p>
        </p:txBody>
      </p:sp>
      <p:sp>
        <p:nvSpPr>
          <p:cNvPr id="3" name="Text Placeholder 2"/>
          <p:cNvSpPr>
            <a:spLocks noGrp="1"/>
          </p:cNvSpPr>
          <p:nvPr>
            <p:ph type="body" sz="quarter" idx="10"/>
          </p:nvPr>
        </p:nvSpPr>
        <p:spPr>
          <a:xfrm>
            <a:off x="324000" y="1343025"/>
            <a:ext cx="8494713" cy="5067300"/>
          </a:xfrm>
          <a:noFill/>
        </p:spPr>
        <p:txBody>
          <a:bodyPr/>
          <a:lstStyle/>
          <a:p>
            <a:r>
              <a:rPr lang="bg-BG" b="0" dirty="0" smtClean="0"/>
              <a:t>С помощта на класа </a:t>
            </a:r>
            <a:r>
              <a:rPr lang="en-US" b="0" dirty="0" err="1" smtClean="0"/>
              <a:t>NetworkInterface</a:t>
            </a:r>
            <a:r>
              <a:rPr lang="bg-BG" b="0" dirty="0"/>
              <a:t> </a:t>
            </a:r>
            <a:r>
              <a:rPr lang="bg-BG" b="0" dirty="0" smtClean="0"/>
              <a:t>може да вземете списък със всички мрежови адаптери (</a:t>
            </a:r>
            <a:r>
              <a:rPr lang="en-US" b="0" dirty="0" err="1"/>
              <a:t>getNetworkInterfaces</a:t>
            </a:r>
            <a:r>
              <a:rPr lang="en-US" b="0" dirty="0" smtClean="0"/>
              <a:t>()</a:t>
            </a:r>
            <a:r>
              <a:rPr lang="bg-BG" b="0" dirty="0" smtClean="0"/>
              <a:t>) или да вземете точно определен (</a:t>
            </a:r>
            <a:r>
              <a:rPr lang="en-US" b="0" dirty="0" err="1"/>
              <a:t>getByInetAddress</a:t>
            </a:r>
            <a:r>
              <a:rPr lang="en-US" b="0" dirty="0" smtClean="0"/>
              <a:t>()</a:t>
            </a:r>
            <a:r>
              <a:rPr lang="bg-BG" b="0" dirty="0" smtClean="0"/>
              <a:t> и</a:t>
            </a:r>
            <a:r>
              <a:rPr lang="en-US" b="0" dirty="0" smtClean="0"/>
              <a:t> </a:t>
            </a:r>
            <a:r>
              <a:rPr lang="en-US" b="0" dirty="0" err="1"/>
              <a:t>getByName</a:t>
            </a:r>
            <a:r>
              <a:rPr lang="en-US" b="0" dirty="0" smtClean="0"/>
              <a:t>()</a:t>
            </a:r>
            <a:r>
              <a:rPr lang="bg-BG" b="0" dirty="0" smtClean="0"/>
              <a:t>).</a:t>
            </a:r>
          </a:p>
          <a:p>
            <a:endParaRPr lang="bg-BG" b="0" dirty="0" smtClean="0"/>
          </a:p>
          <a:p>
            <a:pPr>
              <a:spcBef>
                <a:spcPts val="300"/>
              </a:spcBef>
            </a:pPr>
            <a:r>
              <a:rPr lang="en-US" sz="1400" dirty="0">
                <a:solidFill>
                  <a:srgbClr val="000000"/>
                </a:solidFill>
                <a:latin typeface="Consolas"/>
              </a:rPr>
              <a:t>Enumeration&lt;</a:t>
            </a:r>
            <a:r>
              <a:rPr lang="en-US" sz="1400" dirty="0" err="1">
                <a:solidFill>
                  <a:srgbClr val="000000"/>
                </a:solidFill>
                <a:latin typeface="Consolas"/>
              </a:rPr>
              <a:t>NetworkInterface</a:t>
            </a:r>
            <a:r>
              <a:rPr lang="en-US" sz="1400" dirty="0">
                <a:solidFill>
                  <a:srgbClr val="000000"/>
                </a:solidFill>
                <a:latin typeface="Consolas"/>
              </a:rPr>
              <a:t>&gt; nets = </a:t>
            </a:r>
            <a:r>
              <a:rPr lang="en-US" sz="1400" dirty="0" err="1">
                <a:solidFill>
                  <a:srgbClr val="000000"/>
                </a:solidFill>
                <a:latin typeface="Consolas"/>
              </a:rPr>
              <a:t>NetworkInterface.</a:t>
            </a:r>
            <a:r>
              <a:rPr lang="en-US" sz="1400" dirty="0" err="1">
                <a:solidFill>
                  <a:srgbClr val="FF0000"/>
                </a:solidFill>
                <a:latin typeface="Consolas"/>
              </a:rPr>
              <a:t>getNetworkInterfaces</a:t>
            </a:r>
            <a:r>
              <a:rPr lang="en-US" sz="1400" dirty="0">
                <a:solidFill>
                  <a:srgbClr val="FF0000"/>
                </a:solidFill>
                <a:latin typeface="Consolas"/>
              </a:rPr>
              <a:t>()</a:t>
            </a:r>
            <a:r>
              <a:rPr lang="en-US" sz="1400" dirty="0">
                <a:solidFill>
                  <a:srgbClr val="000000"/>
                </a:solidFill>
                <a:latin typeface="Consolas"/>
              </a:rPr>
              <a:t>;</a:t>
            </a:r>
          </a:p>
          <a:p>
            <a:pPr>
              <a:spcBef>
                <a:spcPts val="300"/>
              </a:spcBef>
            </a:pPr>
            <a:r>
              <a:rPr lang="en-US" sz="1400" dirty="0">
                <a:solidFill>
                  <a:srgbClr val="7F0055"/>
                </a:solidFill>
                <a:latin typeface="Consolas"/>
              </a:rPr>
              <a:t>for</a:t>
            </a:r>
            <a:r>
              <a:rPr lang="en-US" sz="1400" dirty="0">
                <a:solidFill>
                  <a:srgbClr val="000000"/>
                </a:solidFill>
                <a:latin typeface="Consolas"/>
              </a:rPr>
              <a:t> (</a:t>
            </a:r>
            <a:r>
              <a:rPr lang="en-US" sz="1400" dirty="0" err="1">
                <a:solidFill>
                  <a:srgbClr val="000000"/>
                </a:solidFill>
                <a:latin typeface="Consolas"/>
              </a:rPr>
              <a:t>NetworkInterface</a:t>
            </a:r>
            <a:r>
              <a:rPr lang="en-US" sz="1400" dirty="0">
                <a:solidFill>
                  <a:srgbClr val="000000"/>
                </a:solidFill>
                <a:latin typeface="Consolas"/>
              </a:rPr>
              <a:t> </a:t>
            </a:r>
            <a:r>
              <a:rPr lang="en-US" sz="1400" dirty="0" err="1">
                <a:solidFill>
                  <a:srgbClr val="000000"/>
                </a:solidFill>
                <a:latin typeface="Consolas"/>
              </a:rPr>
              <a:t>netIf</a:t>
            </a:r>
            <a:r>
              <a:rPr lang="en-US" sz="1400" dirty="0">
                <a:solidFill>
                  <a:srgbClr val="000000"/>
                </a:solidFill>
                <a:latin typeface="Consolas"/>
              </a:rPr>
              <a:t> : </a:t>
            </a:r>
            <a:r>
              <a:rPr lang="en-US" sz="1400" dirty="0" err="1">
                <a:solidFill>
                  <a:srgbClr val="000000"/>
                </a:solidFill>
                <a:latin typeface="Consolas"/>
              </a:rPr>
              <a:t>Collections.list</a:t>
            </a:r>
            <a:r>
              <a:rPr lang="en-US" sz="1400" dirty="0">
                <a:solidFill>
                  <a:srgbClr val="000000"/>
                </a:solidFill>
                <a:latin typeface="Consolas"/>
              </a:rPr>
              <a:t>(nets)) {</a:t>
            </a:r>
          </a:p>
          <a:p>
            <a:pPr>
              <a:spcBef>
                <a:spcPts val="300"/>
              </a:spcBef>
            </a:pPr>
            <a:r>
              <a:rPr lang="en-US" sz="1400" dirty="0">
                <a:solidFill>
                  <a:srgbClr val="000000"/>
                </a:solidFill>
                <a:latin typeface="Consolas"/>
              </a:rPr>
              <a:t>   </a:t>
            </a:r>
            <a:r>
              <a:rPr lang="en-US" sz="1400" dirty="0" err="1">
                <a:solidFill>
                  <a:srgbClr val="000000"/>
                </a:solidFill>
                <a:latin typeface="Consolas"/>
              </a:rPr>
              <a:t>System.</a:t>
            </a:r>
            <a:r>
              <a:rPr lang="en-US" sz="1400" dirty="0" err="1">
                <a:solidFill>
                  <a:srgbClr val="0000C0"/>
                </a:solidFill>
                <a:latin typeface="Consolas"/>
              </a:rPr>
              <a:t>out</a:t>
            </a:r>
            <a:r>
              <a:rPr lang="en-US" sz="1400" dirty="0" err="1">
                <a:solidFill>
                  <a:srgbClr val="000000"/>
                </a:solidFill>
                <a:latin typeface="Consolas"/>
              </a:rPr>
              <a:t>.printf</a:t>
            </a:r>
            <a:r>
              <a:rPr lang="en-US" sz="1400" dirty="0">
                <a:solidFill>
                  <a:srgbClr val="000000"/>
                </a:solidFill>
                <a:latin typeface="Consolas"/>
              </a:rPr>
              <a:t>(</a:t>
            </a:r>
            <a:r>
              <a:rPr lang="en-US" sz="1400" dirty="0">
                <a:solidFill>
                  <a:srgbClr val="2A00FF"/>
                </a:solidFill>
                <a:latin typeface="Consolas"/>
              </a:rPr>
              <a:t>"Display name: %s\n"</a:t>
            </a:r>
            <a:r>
              <a:rPr lang="en-US" sz="1400" dirty="0">
                <a:solidFill>
                  <a:srgbClr val="000000"/>
                </a:solidFill>
                <a:latin typeface="Consolas"/>
              </a:rPr>
              <a:t>, </a:t>
            </a:r>
            <a:r>
              <a:rPr lang="en-US" sz="1400" dirty="0" err="1">
                <a:solidFill>
                  <a:srgbClr val="000000"/>
                </a:solidFill>
                <a:latin typeface="Consolas"/>
              </a:rPr>
              <a:t>netIf.</a:t>
            </a:r>
            <a:r>
              <a:rPr lang="en-US" sz="1400" dirty="0" err="1">
                <a:solidFill>
                  <a:srgbClr val="FF0000"/>
                </a:solidFill>
                <a:latin typeface="Consolas"/>
              </a:rPr>
              <a:t>getDisplayName</a:t>
            </a:r>
            <a:r>
              <a:rPr lang="en-US" sz="1400" dirty="0">
                <a:solidFill>
                  <a:srgbClr val="FF0000"/>
                </a:solidFill>
                <a:latin typeface="Consolas"/>
              </a:rPr>
              <a:t>()</a:t>
            </a:r>
            <a:r>
              <a:rPr lang="en-US" sz="1400" dirty="0">
                <a:solidFill>
                  <a:srgbClr val="000000"/>
                </a:solidFill>
                <a:latin typeface="Consolas"/>
              </a:rPr>
              <a:t>);</a:t>
            </a:r>
          </a:p>
          <a:p>
            <a:pPr>
              <a:spcBef>
                <a:spcPts val="300"/>
              </a:spcBef>
            </a:pPr>
            <a:r>
              <a:rPr lang="en-US" sz="1400" dirty="0">
                <a:solidFill>
                  <a:srgbClr val="000000"/>
                </a:solidFill>
                <a:latin typeface="Consolas"/>
              </a:rPr>
              <a:t>   </a:t>
            </a:r>
            <a:r>
              <a:rPr lang="en-US" sz="1400" dirty="0" err="1">
                <a:solidFill>
                  <a:srgbClr val="000000"/>
                </a:solidFill>
                <a:latin typeface="Consolas"/>
              </a:rPr>
              <a:t>System.</a:t>
            </a:r>
            <a:r>
              <a:rPr lang="en-US" sz="1400" dirty="0" err="1">
                <a:solidFill>
                  <a:srgbClr val="0000C0"/>
                </a:solidFill>
                <a:latin typeface="Consolas"/>
              </a:rPr>
              <a:t>out</a:t>
            </a:r>
            <a:r>
              <a:rPr lang="en-US" sz="1400" dirty="0" err="1">
                <a:solidFill>
                  <a:srgbClr val="000000"/>
                </a:solidFill>
                <a:latin typeface="Consolas"/>
              </a:rPr>
              <a:t>.printf</a:t>
            </a:r>
            <a:r>
              <a:rPr lang="en-US" sz="1400" dirty="0">
                <a:solidFill>
                  <a:srgbClr val="000000"/>
                </a:solidFill>
                <a:latin typeface="Consolas"/>
              </a:rPr>
              <a:t>(</a:t>
            </a:r>
            <a:r>
              <a:rPr lang="en-US" sz="1400" dirty="0">
                <a:solidFill>
                  <a:srgbClr val="2A00FF"/>
                </a:solidFill>
                <a:latin typeface="Consolas"/>
              </a:rPr>
              <a:t>"Name: %s\n"</a:t>
            </a:r>
            <a:r>
              <a:rPr lang="en-US" sz="1400" dirty="0">
                <a:solidFill>
                  <a:srgbClr val="000000"/>
                </a:solidFill>
                <a:latin typeface="Consolas"/>
              </a:rPr>
              <a:t>, </a:t>
            </a:r>
            <a:r>
              <a:rPr lang="en-US" sz="1400" dirty="0" err="1">
                <a:solidFill>
                  <a:srgbClr val="000000"/>
                </a:solidFill>
                <a:latin typeface="Consolas"/>
              </a:rPr>
              <a:t>netIf.</a:t>
            </a:r>
            <a:r>
              <a:rPr lang="en-US" sz="1400" dirty="0" err="1">
                <a:solidFill>
                  <a:srgbClr val="FF0000"/>
                </a:solidFill>
                <a:latin typeface="Consolas"/>
              </a:rPr>
              <a:t>getName</a:t>
            </a:r>
            <a:r>
              <a:rPr lang="en-US" sz="1400" dirty="0">
                <a:solidFill>
                  <a:srgbClr val="FF0000"/>
                </a:solidFill>
                <a:latin typeface="Consolas"/>
              </a:rPr>
              <a:t>()</a:t>
            </a:r>
            <a:r>
              <a:rPr lang="en-US" sz="1400" dirty="0">
                <a:solidFill>
                  <a:srgbClr val="000000"/>
                </a:solidFill>
                <a:latin typeface="Consolas"/>
              </a:rPr>
              <a:t>);</a:t>
            </a:r>
          </a:p>
          <a:p>
            <a:pPr>
              <a:spcBef>
                <a:spcPts val="300"/>
              </a:spcBef>
            </a:pPr>
            <a:r>
              <a:rPr lang="en-US" sz="1400" dirty="0">
                <a:solidFill>
                  <a:srgbClr val="000000"/>
                </a:solidFill>
                <a:latin typeface="Consolas"/>
              </a:rPr>
              <a:t>   </a:t>
            </a:r>
            <a:r>
              <a:rPr lang="en-US" sz="1400" dirty="0" err="1">
                <a:solidFill>
                  <a:srgbClr val="000000"/>
                </a:solidFill>
                <a:latin typeface="Consolas"/>
              </a:rPr>
              <a:t>System.</a:t>
            </a:r>
            <a:r>
              <a:rPr lang="en-US" sz="1400" dirty="0" err="1">
                <a:solidFill>
                  <a:srgbClr val="0000C0"/>
                </a:solidFill>
                <a:latin typeface="Consolas"/>
              </a:rPr>
              <a:t>out</a:t>
            </a:r>
            <a:r>
              <a:rPr lang="en-US" sz="1400" dirty="0" err="1">
                <a:solidFill>
                  <a:srgbClr val="000000"/>
                </a:solidFill>
                <a:latin typeface="Consolas"/>
              </a:rPr>
              <a:t>.printf</a:t>
            </a:r>
            <a:r>
              <a:rPr lang="en-US" sz="1400" dirty="0">
                <a:solidFill>
                  <a:srgbClr val="000000"/>
                </a:solidFill>
                <a:latin typeface="Consolas"/>
              </a:rPr>
              <a:t>(</a:t>
            </a:r>
            <a:r>
              <a:rPr lang="en-US" sz="1400" dirty="0">
                <a:solidFill>
                  <a:srgbClr val="2A00FF"/>
                </a:solidFill>
                <a:latin typeface="Consolas"/>
              </a:rPr>
              <a:t>"Addresses: %s\n"</a:t>
            </a:r>
            <a:r>
              <a:rPr lang="en-US" sz="1400" dirty="0">
                <a:solidFill>
                  <a:srgbClr val="000000"/>
                </a:solidFill>
                <a:latin typeface="Consolas"/>
              </a:rPr>
              <a:t>, </a:t>
            </a:r>
            <a:r>
              <a:rPr lang="en-US" sz="1400" dirty="0" err="1">
                <a:solidFill>
                  <a:srgbClr val="000000"/>
                </a:solidFill>
                <a:latin typeface="Consolas"/>
              </a:rPr>
              <a:t>printEnum</a:t>
            </a:r>
            <a:r>
              <a:rPr lang="en-US" sz="1400" dirty="0">
                <a:solidFill>
                  <a:srgbClr val="000000"/>
                </a:solidFill>
                <a:latin typeface="Consolas"/>
              </a:rPr>
              <a:t>(</a:t>
            </a:r>
            <a:r>
              <a:rPr lang="en-US" sz="1400" dirty="0" err="1">
                <a:solidFill>
                  <a:srgbClr val="000000"/>
                </a:solidFill>
                <a:latin typeface="Consolas"/>
              </a:rPr>
              <a:t>netIf.</a:t>
            </a:r>
            <a:r>
              <a:rPr lang="en-US" sz="1400" dirty="0" err="1">
                <a:solidFill>
                  <a:srgbClr val="FF0000"/>
                </a:solidFill>
                <a:latin typeface="Consolas"/>
              </a:rPr>
              <a:t>getInetAddresses</a:t>
            </a:r>
            <a:r>
              <a:rPr lang="en-US" sz="1400" dirty="0">
                <a:solidFill>
                  <a:srgbClr val="FF0000"/>
                </a:solidFill>
                <a:latin typeface="Consolas"/>
              </a:rPr>
              <a:t>()</a:t>
            </a:r>
            <a:r>
              <a:rPr lang="en-US" sz="1400" dirty="0">
                <a:solidFill>
                  <a:srgbClr val="000000"/>
                </a:solidFill>
                <a:latin typeface="Consolas"/>
              </a:rPr>
              <a:t>));</a:t>
            </a:r>
          </a:p>
          <a:p>
            <a:pPr>
              <a:spcBef>
                <a:spcPts val="300"/>
              </a:spcBef>
            </a:pPr>
            <a:r>
              <a:rPr lang="en-US" sz="1400" dirty="0">
                <a:solidFill>
                  <a:srgbClr val="000000"/>
                </a:solidFill>
                <a:latin typeface="Consolas"/>
              </a:rPr>
              <a:t>   </a:t>
            </a:r>
            <a:r>
              <a:rPr lang="en-US" sz="1400" dirty="0" err="1">
                <a:solidFill>
                  <a:srgbClr val="000000"/>
                </a:solidFill>
                <a:latin typeface="Consolas"/>
              </a:rPr>
              <a:t>System.</a:t>
            </a:r>
            <a:r>
              <a:rPr lang="en-US" sz="1400" dirty="0" err="1">
                <a:solidFill>
                  <a:srgbClr val="0000C0"/>
                </a:solidFill>
                <a:latin typeface="Consolas"/>
              </a:rPr>
              <a:t>out</a:t>
            </a:r>
            <a:r>
              <a:rPr lang="en-US" sz="1400" dirty="0" err="1">
                <a:solidFill>
                  <a:srgbClr val="000000"/>
                </a:solidFill>
                <a:latin typeface="Consolas"/>
              </a:rPr>
              <a:t>.printf</a:t>
            </a:r>
            <a:r>
              <a:rPr lang="en-US" sz="1400" dirty="0">
                <a:solidFill>
                  <a:srgbClr val="000000"/>
                </a:solidFill>
                <a:latin typeface="Consolas"/>
              </a:rPr>
              <a:t>(</a:t>
            </a:r>
            <a:r>
              <a:rPr lang="en-US" sz="1400" dirty="0">
                <a:solidFill>
                  <a:srgbClr val="2A00FF"/>
                </a:solidFill>
                <a:latin typeface="Consolas"/>
              </a:rPr>
              <a:t>"\n"</a:t>
            </a:r>
            <a:r>
              <a:rPr lang="en-US" sz="1400" dirty="0">
                <a:solidFill>
                  <a:srgbClr val="000000"/>
                </a:solidFill>
                <a:latin typeface="Consolas"/>
              </a:rPr>
              <a:t>);</a:t>
            </a:r>
          </a:p>
          <a:p>
            <a:pPr>
              <a:spcBef>
                <a:spcPts val="300"/>
              </a:spcBef>
            </a:pPr>
            <a:r>
              <a:rPr lang="en-US" sz="1400" dirty="0">
                <a:solidFill>
                  <a:srgbClr val="000000"/>
                </a:solidFill>
                <a:latin typeface="Consolas"/>
              </a:rPr>
              <a:t>}</a:t>
            </a:r>
            <a:endParaRPr lang="bg-BG" sz="1400" dirty="0" smtClean="0"/>
          </a:p>
          <a:p>
            <a:pPr>
              <a:spcBef>
                <a:spcPts val="0"/>
              </a:spcBef>
            </a:pPr>
            <a:r>
              <a:rPr lang="en-US" sz="1200" b="0" i="1" dirty="0" smtClean="0"/>
              <a:t>Display name: Software Loopback Interface 1</a:t>
            </a:r>
          </a:p>
          <a:p>
            <a:pPr>
              <a:spcBef>
                <a:spcPts val="0"/>
              </a:spcBef>
            </a:pPr>
            <a:r>
              <a:rPr lang="en-US" sz="1200" b="0" i="1" dirty="0" smtClean="0"/>
              <a:t>Name</a:t>
            </a:r>
            <a:r>
              <a:rPr lang="en-US" sz="1200" b="0" i="1" dirty="0"/>
              <a:t>: lo</a:t>
            </a:r>
          </a:p>
          <a:p>
            <a:pPr>
              <a:spcBef>
                <a:spcPts val="0"/>
              </a:spcBef>
            </a:pPr>
            <a:r>
              <a:rPr lang="en-US" sz="1200" b="0" i="1" dirty="0"/>
              <a:t>Addresses: /0:0:0:0:0:0:0:1, /127.0.0.1, </a:t>
            </a:r>
          </a:p>
          <a:p>
            <a:pPr>
              <a:spcBef>
                <a:spcPts val="0"/>
              </a:spcBef>
            </a:pPr>
            <a:endParaRPr lang="en-US" sz="1200" b="0" i="1" dirty="0"/>
          </a:p>
          <a:p>
            <a:pPr>
              <a:spcBef>
                <a:spcPts val="0"/>
              </a:spcBef>
            </a:pPr>
            <a:r>
              <a:rPr lang="en-US" sz="1200" b="0" i="1" dirty="0"/>
              <a:t>Display name: Intel(R) 82578DM Gigabit Network Connection</a:t>
            </a:r>
          </a:p>
          <a:p>
            <a:pPr>
              <a:spcBef>
                <a:spcPts val="0"/>
              </a:spcBef>
            </a:pPr>
            <a:r>
              <a:rPr lang="en-US" sz="1200" b="0" i="1" dirty="0"/>
              <a:t>Name: eth6</a:t>
            </a:r>
          </a:p>
          <a:p>
            <a:pPr>
              <a:spcBef>
                <a:spcPts val="0"/>
              </a:spcBef>
            </a:pPr>
            <a:r>
              <a:rPr lang="en-US" sz="1200" b="0" i="1" dirty="0"/>
              <a:t>Addresses: /10.xxx.xxx.xxx, </a:t>
            </a:r>
          </a:p>
          <a:p>
            <a:pPr>
              <a:spcBef>
                <a:spcPts val="0"/>
              </a:spcBef>
            </a:pPr>
            <a:endParaRPr lang="bg-BG" sz="1200" b="0" i="1" dirty="0" smtClean="0"/>
          </a:p>
          <a:p>
            <a:pPr>
              <a:spcBef>
                <a:spcPts val="0"/>
              </a:spcBef>
            </a:pPr>
            <a:r>
              <a:rPr lang="en-US" sz="1200" b="0" i="1" dirty="0" smtClean="0"/>
              <a:t>Display </a:t>
            </a:r>
            <a:r>
              <a:rPr lang="en-US" sz="1200" b="0" i="1" dirty="0"/>
              <a:t>name: WAN Miniport (IPv6)-</a:t>
            </a:r>
            <a:r>
              <a:rPr lang="en-US" sz="1200" b="0" i="1" dirty="0" err="1"/>
              <a:t>QoS</a:t>
            </a:r>
            <a:r>
              <a:rPr lang="en-US" sz="1200" b="0" i="1" dirty="0"/>
              <a:t> Packet Scheduler-0000</a:t>
            </a:r>
          </a:p>
          <a:p>
            <a:pPr>
              <a:spcBef>
                <a:spcPts val="0"/>
              </a:spcBef>
            </a:pPr>
            <a:r>
              <a:rPr lang="en-US" sz="1200" b="0" i="1" dirty="0"/>
              <a:t>Name: eth14</a:t>
            </a:r>
          </a:p>
          <a:p>
            <a:pPr>
              <a:spcBef>
                <a:spcPts val="0"/>
              </a:spcBef>
            </a:pPr>
            <a:r>
              <a:rPr lang="en-US" sz="1200" b="0" i="1" dirty="0"/>
              <a:t>Addresses: </a:t>
            </a:r>
          </a:p>
          <a:p>
            <a:pPr>
              <a:spcBef>
                <a:spcPts val="300"/>
              </a:spcBef>
            </a:pPr>
            <a:endParaRPr lang="en-US" sz="1600" b="0" i="1" dirty="0"/>
          </a:p>
        </p:txBody>
      </p:sp>
    </p:spTree>
    <p:extLst>
      <p:ext uri="{BB962C8B-B14F-4D97-AF65-F5344CB8AC3E}">
        <p14:creationId xmlns:p14="http://schemas.microsoft.com/office/powerpoint/2010/main" val="3549697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sz="2000" b="0" dirty="0"/>
              <a:t>TCP</a:t>
            </a:r>
            <a:r>
              <a:rPr lang="bg-BG" sz="2000" b="0" dirty="0"/>
              <a:t> комуникация</a:t>
            </a:r>
            <a:endParaRPr lang="en-US" sz="2000" b="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8449" y="1714498"/>
            <a:ext cx="3473127" cy="4391025"/>
          </a:xfrm>
          <a:prstGeom prst="rect">
            <a:avLst/>
          </a:prstGeom>
        </p:spPr>
      </p:pic>
      <p:sp>
        <p:nvSpPr>
          <p:cNvPr id="5" name="TextBox 4"/>
          <p:cNvSpPr txBox="1"/>
          <p:nvPr/>
        </p:nvSpPr>
        <p:spPr>
          <a:xfrm>
            <a:off x="323850" y="1419225"/>
            <a:ext cx="8486775"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Използват се два класа</a:t>
            </a:r>
            <a:r>
              <a:rPr lang="en-US" sz="1800"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за </a:t>
            </a:r>
            <a:r>
              <a:rPr lang="en-US" sz="1800" kern="0" dirty="0" smtClean="0">
                <a:ea typeface="Arial Unicode MS" pitchFamily="34" charset="-128"/>
                <a:cs typeface="Arial Unicode MS" pitchFamily="34" charset="-128"/>
              </a:rPr>
              <a:t>TCP</a:t>
            </a:r>
            <a:r>
              <a:rPr lang="bg-BG" sz="1800" kern="0" dirty="0" smtClean="0">
                <a:ea typeface="Arial Unicode MS" pitchFamily="34" charset="-128"/>
                <a:cs typeface="Arial Unicode MS" pitchFamily="34" charset="-128"/>
              </a:rPr>
              <a:t> комуникацията: </a:t>
            </a:r>
            <a:r>
              <a:rPr lang="en-US" sz="1800" kern="0" dirty="0" smtClean="0">
                <a:ea typeface="Arial Unicode MS" pitchFamily="34" charset="-128"/>
                <a:cs typeface="Arial Unicode MS" pitchFamily="34" charset="-128"/>
              </a:rPr>
              <a:t>Socket </a:t>
            </a:r>
            <a:r>
              <a:rPr lang="bg-BG" sz="1800" kern="0" dirty="0" smtClean="0">
                <a:ea typeface="Arial Unicode MS" pitchFamily="34" charset="-128"/>
                <a:cs typeface="Arial Unicode MS" pitchFamily="34" charset="-128"/>
              </a:rPr>
              <a:t>и </a:t>
            </a:r>
            <a:r>
              <a:rPr lang="en-US" sz="1800" kern="0" dirty="0" err="1" smtClean="0">
                <a:ea typeface="Arial Unicode MS" pitchFamily="34" charset="-128"/>
                <a:cs typeface="Arial Unicode MS" pitchFamily="34" charset="-128"/>
              </a:rPr>
              <a:t>ServerSocket</a:t>
            </a:r>
            <a:endParaRPr lang="bg-BG" sz="1800" kern="0" dirty="0" err="1" smtClean="0">
              <a:ea typeface="Arial Unicode MS" pitchFamily="34" charset="-128"/>
              <a:cs typeface="Arial Unicode MS" pitchFamily="34" charset="-128"/>
            </a:endParaRPr>
          </a:p>
        </p:txBody>
      </p:sp>
      <p:sp>
        <p:nvSpPr>
          <p:cNvPr id="6" name="Rectangle 5"/>
          <p:cNvSpPr/>
          <p:nvPr/>
        </p:nvSpPr>
        <p:spPr bwMode="gray">
          <a:xfrm>
            <a:off x="5181600" y="1714498"/>
            <a:ext cx="1047750" cy="2457452"/>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TextBox 6"/>
          <p:cNvSpPr txBox="1"/>
          <p:nvPr/>
        </p:nvSpPr>
        <p:spPr>
          <a:xfrm>
            <a:off x="6334125" y="2702973"/>
            <a:ext cx="2805255" cy="492443"/>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a:solidFill>
                  <a:srgbClr val="000000"/>
                </a:solidFill>
                <a:latin typeface="Consolas"/>
              </a:rPr>
              <a:t>Socket sock = new </a:t>
            </a:r>
            <a:br>
              <a:rPr lang="en-US" sz="1600" b="1" dirty="0">
                <a:solidFill>
                  <a:srgbClr val="000000"/>
                </a:solidFill>
                <a:latin typeface="Consolas"/>
              </a:rPr>
            </a:br>
            <a:r>
              <a:rPr lang="en-US" sz="1600" b="1" dirty="0">
                <a:solidFill>
                  <a:srgbClr val="000000"/>
                </a:solidFill>
                <a:latin typeface="Consolas"/>
              </a:rPr>
              <a:t>Socket(“hostname”, 4444);</a:t>
            </a:r>
            <a:endParaRPr lang="bg-BG" sz="1600" b="1" dirty="0" err="1">
              <a:solidFill>
                <a:srgbClr val="000000"/>
              </a:solidFill>
              <a:latin typeface="Consolas"/>
            </a:endParaRPr>
          </a:p>
        </p:txBody>
      </p:sp>
      <p:sp>
        <p:nvSpPr>
          <p:cNvPr id="9" name="Rectangle 8"/>
          <p:cNvSpPr/>
          <p:nvPr/>
        </p:nvSpPr>
        <p:spPr bwMode="gray">
          <a:xfrm>
            <a:off x="5181600" y="4505325"/>
            <a:ext cx="1047750" cy="83820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1" name="Rectangle 10"/>
          <p:cNvSpPr/>
          <p:nvPr/>
        </p:nvSpPr>
        <p:spPr bwMode="gray">
          <a:xfrm>
            <a:off x="5181600" y="5467350"/>
            <a:ext cx="1047750" cy="542925"/>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2" name="TextBox 11"/>
          <p:cNvSpPr txBox="1"/>
          <p:nvPr/>
        </p:nvSpPr>
        <p:spPr>
          <a:xfrm>
            <a:off x="6334125" y="5446208"/>
            <a:ext cx="1458733" cy="738664"/>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err="1">
                <a:solidFill>
                  <a:srgbClr val="000000"/>
                </a:solidFill>
                <a:latin typeface="Consolas"/>
              </a:rPr>
              <a:t>out.close</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in.close</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sock.close</a:t>
            </a:r>
            <a:r>
              <a:rPr lang="en-US" sz="1600" b="1" dirty="0">
                <a:solidFill>
                  <a:srgbClr val="000000"/>
                </a:solidFill>
                <a:latin typeface="Consolas"/>
              </a:rPr>
              <a:t>();</a:t>
            </a:r>
            <a:endParaRPr lang="bg-BG" sz="1600" b="1" dirty="0" err="1">
              <a:solidFill>
                <a:srgbClr val="000000"/>
              </a:solidFill>
              <a:latin typeface="Consolas"/>
            </a:endParaRPr>
          </a:p>
        </p:txBody>
      </p:sp>
      <p:sp>
        <p:nvSpPr>
          <p:cNvPr id="8" name="TextBox 7"/>
          <p:cNvSpPr txBox="1"/>
          <p:nvPr/>
        </p:nvSpPr>
        <p:spPr>
          <a:xfrm>
            <a:off x="6334125" y="4363439"/>
            <a:ext cx="2580835" cy="984885"/>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err="1">
                <a:solidFill>
                  <a:srgbClr val="000000"/>
                </a:solidFill>
                <a:latin typeface="Consolas"/>
              </a:rPr>
              <a:t>OutputStream</a:t>
            </a:r>
            <a:r>
              <a:rPr lang="en-US" sz="1600" b="1" dirty="0">
                <a:solidFill>
                  <a:srgbClr val="000000"/>
                </a:solidFill>
                <a:latin typeface="Consolas"/>
              </a:rPr>
              <a:t> out = </a:t>
            </a:r>
            <a:br>
              <a:rPr lang="en-US" sz="1600" b="1" dirty="0">
                <a:solidFill>
                  <a:srgbClr val="000000"/>
                </a:solidFill>
                <a:latin typeface="Consolas"/>
              </a:rPr>
            </a:br>
            <a:r>
              <a:rPr lang="en-US" sz="1600" b="1" dirty="0" err="1">
                <a:solidFill>
                  <a:srgbClr val="000000"/>
                </a:solidFill>
                <a:latin typeface="Consolas"/>
              </a:rPr>
              <a:t>sock.getOutputStream</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InputStream</a:t>
            </a:r>
            <a:r>
              <a:rPr lang="en-US" sz="1600" b="1" dirty="0">
                <a:solidFill>
                  <a:srgbClr val="000000"/>
                </a:solidFill>
                <a:latin typeface="Consolas"/>
              </a:rPr>
              <a:t> in = </a:t>
            </a:r>
            <a:br>
              <a:rPr lang="en-US" sz="1600" b="1" dirty="0">
                <a:solidFill>
                  <a:srgbClr val="000000"/>
                </a:solidFill>
                <a:latin typeface="Consolas"/>
              </a:rPr>
            </a:br>
            <a:r>
              <a:rPr lang="en-US" sz="1600" b="1" dirty="0" err="1">
                <a:solidFill>
                  <a:srgbClr val="000000"/>
                </a:solidFill>
                <a:latin typeface="Consolas"/>
              </a:rPr>
              <a:t>sock.getInputStream</a:t>
            </a:r>
            <a:r>
              <a:rPr lang="en-US" sz="1600" b="1" dirty="0">
                <a:solidFill>
                  <a:srgbClr val="000000"/>
                </a:solidFill>
                <a:latin typeface="Consolas"/>
              </a:rPr>
              <a:t>();</a:t>
            </a:r>
            <a:endParaRPr lang="bg-BG" sz="1600" b="1" dirty="0" err="1">
              <a:solidFill>
                <a:srgbClr val="000000"/>
              </a:solidFill>
              <a:latin typeface="Consolas"/>
            </a:endParaRPr>
          </a:p>
        </p:txBody>
      </p:sp>
      <p:sp>
        <p:nvSpPr>
          <p:cNvPr id="13" name="Rectangle 12"/>
          <p:cNvSpPr/>
          <p:nvPr/>
        </p:nvSpPr>
        <p:spPr bwMode="gray">
          <a:xfrm>
            <a:off x="2876549" y="1714498"/>
            <a:ext cx="1047750" cy="2195512"/>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4" name="Rectangle 13"/>
          <p:cNvSpPr/>
          <p:nvPr/>
        </p:nvSpPr>
        <p:spPr bwMode="gray">
          <a:xfrm>
            <a:off x="2876549" y="4505325"/>
            <a:ext cx="1047750" cy="83820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5" name="Rectangle 14"/>
          <p:cNvSpPr/>
          <p:nvPr/>
        </p:nvSpPr>
        <p:spPr bwMode="gray">
          <a:xfrm>
            <a:off x="2876549" y="5467350"/>
            <a:ext cx="1047750" cy="542925"/>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ectangle 15"/>
          <p:cNvSpPr/>
          <p:nvPr/>
        </p:nvSpPr>
        <p:spPr bwMode="gray">
          <a:xfrm>
            <a:off x="2876548" y="3967162"/>
            <a:ext cx="1047750" cy="461963"/>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TextBox 16"/>
          <p:cNvSpPr txBox="1"/>
          <p:nvPr/>
        </p:nvSpPr>
        <p:spPr>
          <a:xfrm>
            <a:off x="257175" y="2573296"/>
            <a:ext cx="2580835" cy="492443"/>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err="1">
                <a:solidFill>
                  <a:srgbClr val="000000"/>
                </a:solidFill>
                <a:latin typeface="Consolas"/>
              </a:rPr>
              <a:t>ServerSocket</a:t>
            </a:r>
            <a:r>
              <a:rPr lang="en-US" sz="1600" b="1" dirty="0">
                <a:solidFill>
                  <a:srgbClr val="000000"/>
                </a:solidFill>
                <a:latin typeface="Consolas"/>
              </a:rPr>
              <a:t> </a:t>
            </a:r>
            <a:r>
              <a:rPr lang="en-US" sz="1600" b="1" dirty="0" err="1">
                <a:solidFill>
                  <a:srgbClr val="000000"/>
                </a:solidFill>
                <a:latin typeface="Consolas"/>
              </a:rPr>
              <a:t>serSock</a:t>
            </a:r>
            <a:r>
              <a:rPr lang="en-US" sz="1600" b="1" dirty="0">
                <a:solidFill>
                  <a:srgbClr val="000000"/>
                </a:solidFill>
                <a:latin typeface="Consolas"/>
              </a:rPr>
              <a:t> = </a:t>
            </a:r>
            <a:br>
              <a:rPr lang="en-US" sz="1600" b="1" dirty="0">
                <a:solidFill>
                  <a:srgbClr val="000000"/>
                </a:solidFill>
                <a:latin typeface="Consolas"/>
              </a:rPr>
            </a:br>
            <a:r>
              <a:rPr lang="en-US" sz="1600" b="1" dirty="0">
                <a:solidFill>
                  <a:srgbClr val="000000"/>
                </a:solidFill>
                <a:latin typeface="Consolas"/>
              </a:rPr>
              <a:t>new </a:t>
            </a:r>
            <a:r>
              <a:rPr lang="en-US" sz="1600" b="1" dirty="0" err="1">
                <a:solidFill>
                  <a:srgbClr val="000000"/>
                </a:solidFill>
                <a:latin typeface="Consolas"/>
              </a:rPr>
              <a:t>ServerSocket</a:t>
            </a:r>
            <a:r>
              <a:rPr lang="en-US" sz="1600" b="1" dirty="0">
                <a:solidFill>
                  <a:srgbClr val="000000"/>
                </a:solidFill>
                <a:latin typeface="Consolas"/>
              </a:rPr>
              <a:t>(4444);</a:t>
            </a:r>
            <a:endParaRPr lang="bg-BG" sz="1600" b="1" dirty="0" err="1">
              <a:solidFill>
                <a:srgbClr val="000000"/>
              </a:solidFill>
              <a:latin typeface="Consolas"/>
            </a:endParaRPr>
          </a:p>
        </p:txBody>
      </p:sp>
      <p:sp>
        <p:nvSpPr>
          <p:cNvPr id="18" name="TextBox 17"/>
          <p:cNvSpPr txBox="1"/>
          <p:nvPr/>
        </p:nvSpPr>
        <p:spPr>
          <a:xfrm>
            <a:off x="257175" y="3348928"/>
            <a:ext cx="2468625" cy="49244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b="1" dirty="0">
                <a:solidFill>
                  <a:srgbClr val="000000"/>
                </a:solidFill>
                <a:latin typeface="Consolas"/>
              </a:rPr>
              <a:t>Socket sock = </a:t>
            </a:r>
            <a:br>
              <a:rPr lang="en-US" sz="1600" b="1" dirty="0">
                <a:solidFill>
                  <a:srgbClr val="000000"/>
                </a:solidFill>
                <a:latin typeface="Consolas"/>
              </a:rPr>
            </a:br>
            <a:r>
              <a:rPr lang="en-US" sz="1600" b="1" dirty="0" err="1">
                <a:solidFill>
                  <a:srgbClr val="000000"/>
                </a:solidFill>
                <a:latin typeface="Consolas"/>
              </a:rPr>
              <a:t>serverSocket.accept</a:t>
            </a:r>
            <a:r>
              <a:rPr lang="en-US" sz="1600" b="1" dirty="0">
                <a:solidFill>
                  <a:srgbClr val="000000"/>
                </a:solidFill>
                <a:latin typeface="Consolas"/>
              </a:rPr>
              <a:t>();</a:t>
            </a:r>
            <a:endParaRPr lang="bg-BG" sz="1600" b="1" dirty="0" err="1">
              <a:solidFill>
                <a:srgbClr val="000000"/>
              </a:solidFill>
              <a:latin typeface="Consolas"/>
            </a:endParaRPr>
          </a:p>
        </p:txBody>
      </p:sp>
      <p:sp>
        <p:nvSpPr>
          <p:cNvPr id="19" name="TextBox 18"/>
          <p:cNvSpPr txBox="1"/>
          <p:nvPr/>
        </p:nvSpPr>
        <p:spPr>
          <a:xfrm>
            <a:off x="257175" y="4129555"/>
            <a:ext cx="2580835" cy="984885"/>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err="1">
                <a:solidFill>
                  <a:srgbClr val="000000"/>
                </a:solidFill>
                <a:latin typeface="Consolas"/>
              </a:rPr>
              <a:t>OutputStream</a:t>
            </a:r>
            <a:r>
              <a:rPr lang="en-US" sz="1600" b="1" dirty="0">
                <a:solidFill>
                  <a:srgbClr val="000000"/>
                </a:solidFill>
                <a:latin typeface="Consolas"/>
              </a:rPr>
              <a:t> out = </a:t>
            </a:r>
            <a:br>
              <a:rPr lang="en-US" sz="1600" b="1" dirty="0">
                <a:solidFill>
                  <a:srgbClr val="000000"/>
                </a:solidFill>
                <a:latin typeface="Consolas"/>
              </a:rPr>
            </a:br>
            <a:r>
              <a:rPr lang="en-US" sz="1600" b="1" dirty="0" err="1">
                <a:solidFill>
                  <a:srgbClr val="000000"/>
                </a:solidFill>
                <a:latin typeface="Consolas"/>
              </a:rPr>
              <a:t>sock.getOutputStream</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InputStream</a:t>
            </a:r>
            <a:r>
              <a:rPr lang="en-US" sz="1600" b="1" dirty="0">
                <a:solidFill>
                  <a:srgbClr val="000000"/>
                </a:solidFill>
                <a:latin typeface="Consolas"/>
              </a:rPr>
              <a:t> in = </a:t>
            </a:r>
            <a:br>
              <a:rPr lang="en-US" sz="1600" b="1" dirty="0">
                <a:solidFill>
                  <a:srgbClr val="000000"/>
                </a:solidFill>
                <a:latin typeface="Consolas"/>
              </a:rPr>
            </a:br>
            <a:r>
              <a:rPr lang="en-US" sz="1600" b="1" dirty="0" err="1">
                <a:solidFill>
                  <a:srgbClr val="000000"/>
                </a:solidFill>
                <a:latin typeface="Consolas"/>
              </a:rPr>
              <a:t>sock.getInputStream</a:t>
            </a:r>
            <a:r>
              <a:rPr lang="en-US" sz="1600" b="1" dirty="0">
                <a:solidFill>
                  <a:srgbClr val="000000"/>
                </a:solidFill>
                <a:latin typeface="Consolas"/>
              </a:rPr>
              <a:t>();</a:t>
            </a:r>
            <a:endParaRPr lang="bg-BG" sz="1600" b="1" dirty="0" err="1">
              <a:solidFill>
                <a:srgbClr val="000000"/>
              </a:solidFill>
              <a:latin typeface="Consolas"/>
            </a:endParaRPr>
          </a:p>
        </p:txBody>
      </p:sp>
      <p:sp>
        <p:nvSpPr>
          <p:cNvPr id="20" name="TextBox 19"/>
          <p:cNvSpPr txBox="1"/>
          <p:nvPr/>
        </p:nvSpPr>
        <p:spPr>
          <a:xfrm>
            <a:off x="257175" y="5294232"/>
            <a:ext cx="1795363" cy="984885"/>
          </a:xfrm>
          <a:prstGeom prst="rect">
            <a:avLst/>
          </a:prstGeom>
          <a:solidFill>
            <a:schemeClr val="bg1"/>
          </a:solidFill>
        </p:spPr>
        <p:txBody>
          <a:bodyPr wrap="none" lIns="0" tIns="0" rIns="0" bIns="0" rtlCol="0">
            <a:spAutoFit/>
          </a:bodyPr>
          <a:lstStyle/>
          <a:p>
            <a:pPr fontAlgn="base">
              <a:spcBef>
                <a:spcPct val="50000"/>
              </a:spcBef>
              <a:spcAft>
                <a:spcPct val="0"/>
              </a:spcAft>
              <a:buClr>
                <a:srgbClr val="F0AB00"/>
              </a:buClr>
              <a:buSzPct val="80000"/>
            </a:pPr>
            <a:r>
              <a:rPr lang="en-US" sz="1600" b="1" dirty="0" err="1">
                <a:solidFill>
                  <a:srgbClr val="000000"/>
                </a:solidFill>
                <a:latin typeface="Consolas"/>
              </a:rPr>
              <a:t>out.close</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in.close</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sock.close</a:t>
            </a:r>
            <a:r>
              <a:rPr lang="en-US" sz="1600" b="1" dirty="0">
                <a:solidFill>
                  <a:srgbClr val="000000"/>
                </a:solidFill>
                <a:latin typeface="Consolas"/>
              </a:rPr>
              <a:t>();</a:t>
            </a:r>
            <a:br>
              <a:rPr lang="en-US" sz="1600" b="1" dirty="0">
                <a:solidFill>
                  <a:srgbClr val="000000"/>
                </a:solidFill>
                <a:latin typeface="Consolas"/>
              </a:rPr>
            </a:br>
            <a:r>
              <a:rPr lang="en-US" sz="1600" b="1" dirty="0" err="1">
                <a:solidFill>
                  <a:srgbClr val="000000"/>
                </a:solidFill>
                <a:latin typeface="Consolas"/>
              </a:rPr>
              <a:t>serSock.close</a:t>
            </a:r>
            <a:r>
              <a:rPr lang="en-US" sz="1600" b="1" dirty="0">
                <a:solidFill>
                  <a:srgbClr val="000000"/>
                </a:solidFill>
                <a:latin typeface="Consolas"/>
              </a:rPr>
              <a:t>();</a:t>
            </a:r>
            <a:endParaRPr lang="bg-BG" sz="1600" b="1" dirty="0" err="1">
              <a:solidFill>
                <a:srgbClr val="000000"/>
              </a:solidFill>
              <a:latin typeface="Consolas"/>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P spid="8" grpId="0" animBg="1"/>
      <p:bldP spid="13" grpId="0" animBg="1"/>
      <p:bldP spid="14" grpId="0" animBg="1"/>
      <p:bldP spid="15" grpId="0" animBg="1"/>
      <p:bldP spid="16" grpId="0" animBg="1"/>
      <p:bldP spid="17" grpId="0" animBg="1"/>
      <p:bldP spid="18" grpId="0"/>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Клиент-сървър </a:t>
            </a:r>
            <a:r>
              <a:rPr lang="bg-BG" sz="2000" b="0" dirty="0" smtClean="0"/>
              <a:t>комуникация (1)</a:t>
            </a:r>
            <a:endParaRPr lang="en-US" sz="2000" b="0" dirty="0"/>
          </a:p>
        </p:txBody>
      </p:sp>
      <p:sp>
        <p:nvSpPr>
          <p:cNvPr id="3" name="Text Placeholder 2"/>
          <p:cNvSpPr>
            <a:spLocks noGrp="1"/>
          </p:cNvSpPr>
          <p:nvPr>
            <p:ph type="body" sz="quarter" idx="10"/>
          </p:nvPr>
        </p:nvSpPr>
        <p:spPr>
          <a:xfrm>
            <a:off x="324000" y="1691999"/>
            <a:ext cx="8494713" cy="4326963"/>
          </a:xfrm>
        </p:spPr>
        <p:txBody>
          <a:bodyPr/>
          <a:lstStyle/>
          <a:p>
            <a:r>
              <a:rPr lang="bg-BG" dirty="0" smtClean="0"/>
              <a:t>Отваряне на сокет от клиентската страна</a:t>
            </a:r>
            <a:r>
              <a:rPr lang="en-US" dirty="0" smtClean="0"/>
              <a:t> </a:t>
            </a:r>
            <a:r>
              <a:rPr lang="bg-BG" dirty="0" smtClean="0"/>
              <a:t>и изпращане на заявка (</a:t>
            </a:r>
            <a:r>
              <a:rPr lang="en-US" b="1" dirty="0" smtClean="0"/>
              <a:t>request</a:t>
            </a:r>
            <a:r>
              <a:rPr lang="en-US" dirty="0" smtClean="0"/>
              <a:t>)</a:t>
            </a:r>
            <a:r>
              <a:rPr lang="bg-BG" dirty="0" smtClean="0"/>
              <a:t>:</a:t>
            </a:r>
          </a:p>
          <a:p>
            <a:r>
              <a:rPr lang="en-US" b="1" dirty="0">
                <a:solidFill>
                  <a:srgbClr val="7F0055"/>
                </a:solidFill>
                <a:latin typeface="Consolas"/>
              </a:rPr>
              <a:t>try</a:t>
            </a:r>
            <a:r>
              <a:rPr lang="en-US" b="1" dirty="0">
                <a:solidFill>
                  <a:srgbClr val="000000"/>
                </a:solidFill>
                <a:latin typeface="Consolas"/>
              </a:rPr>
              <a:t> {</a:t>
            </a:r>
          </a:p>
          <a:p>
            <a:r>
              <a:rPr lang="en-US" b="1" dirty="0">
                <a:solidFill>
                  <a:srgbClr val="000000"/>
                </a:solidFill>
                <a:latin typeface="Consolas"/>
              </a:rPr>
              <a:t>    Socket s = </a:t>
            </a:r>
            <a:r>
              <a:rPr lang="en-US" b="1" dirty="0">
                <a:solidFill>
                  <a:srgbClr val="7F0055"/>
                </a:solidFill>
                <a:latin typeface="Consolas"/>
              </a:rPr>
              <a:t>new</a:t>
            </a:r>
            <a:r>
              <a:rPr lang="en-US" b="1" dirty="0">
                <a:solidFill>
                  <a:srgbClr val="000000"/>
                </a:solidFill>
                <a:latin typeface="Consolas"/>
              </a:rPr>
              <a:t> Socket(</a:t>
            </a:r>
            <a:r>
              <a:rPr lang="en-US" b="1" dirty="0">
                <a:solidFill>
                  <a:srgbClr val="2A00FF"/>
                </a:solidFill>
                <a:latin typeface="Consolas"/>
              </a:rPr>
              <a:t>"www.tu-sofia.bg"</a:t>
            </a:r>
            <a:r>
              <a:rPr lang="en-US" b="1" dirty="0">
                <a:solidFill>
                  <a:srgbClr val="000000"/>
                </a:solidFill>
                <a:latin typeface="Consolas"/>
              </a:rPr>
              <a:t>, 80);</a:t>
            </a:r>
          </a:p>
          <a:p>
            <a:r>
              <a:rPr lang="en-US" b="1" dirty="0">
                <a:solidFill>
                  <a:srgbClr val="000000"/>
                </a:solidFill>
                <a:latin typeface="Consolas"/>
              </a:rPr>
              <a:t>    </a:t>
            </a:r>
            <a:r>
              <a:rPr lang="en-US" b="1" dirty="0" err="1">
                <a:solidFill>
                  <a:srgbClr val="000000"/>
                </a:solidFill>
                <a:latin typeface="Consolas"/>
              </a:rPr>
              <a:t>PrintWriter</a:t>
            </a:r>
            <a:r>
              <a:rPr lang="en-US" b="1" dirty="0">
                <a:solidFill>
                  <a:srgbClr val="000000"/>
                </a:solidFill>
                <a:latin typeface="Consolas"/>
              </a:rPr>
              <a:t> pw = </a:t>
            </a:r>
            <a:r>
              <a:rPr lang="en-US" b="1" dirty="0">
                <a:solidFill>
                  <a:srgbClr val="7F0055"/>
                </a:solidFill>
                <a:latin typeface="Consolas"/>
              </a:rPr>
              <a:t>new</a:t>
            </a:r>
            <a:r>
              <a:rPr lang="en-US" b="1" dirty="0">
                <a:solidFill>
                  <a:srgbClr val="000000"/>
                </a:solidFill>
                <a:latin typeface="Consolas"/>
              </a:rPr>
              <a:t> </a:t>
            </a:r>
            <a:r>
              <a:rPr lang="en-US" b="1" dirty="0" err="1">
                <a:solidFill>
                  <a:srgbClr val="000000"/>
                </a:solidFill>
                <a:latin typeface="Consolas"/>
              </a:rPr>
              <a:t>PrintWriter</a:t>
            </a:r>
            <a:r>
              <a:rPr lang="en-US" b="1" dirty="0">
                <a:solidFill>
                  <a:srgbClr val="000000"/>
                </a:solidFill>
                <a:latin typeface="Consolas"/>
              </a:rPr>
              <a:t>(</a:t>
            </a:r>
            <a:r>
              <a:rPr lang="en-US" b="1" dirty="0" err="1">
                <a:solidFill>
                  <a:srgbClr val="000000"/>
                </a:solidFill>
                <a:latin typeface="Consolas"/>
              </a:rPr>
              <a:t>s.getOutputStream</a:t>
            </a:r>
            <a:r>
              <a:rPr lang="en-US" b="1" dirty="0">
                <a:solidFill>
                  <a:srgbClr val="000000"/>
                </a:solidFill>
                <a:latin typeface="Consolas"/>
              </a:rPr>
              <a:t>());</a:t>
            </a:r>
          </a:p>
          <a:p>
            <a:r>
              <a:rPr lang="en-US" b="1" dirty="0">
                <a:solidFill>
                  <a:srgbClr val="000000"/>
                </a:solidFill>
                <a:latin typeface="Consolas"/>
              </a:rPr>
              <a:t>    </a:t>
            </a:r>
            <a:r>
              <a:rPr lang="en-US" b="1" dirty="0" err="1">
                <a:solidFill>
                  <a:srgbClr val="000000"/>
                </a:solidFill>
                <a:latin typeface="Consolas"/>
              </a:rPr>
              <a:t>pw.println</a:t>
            </a:r>
            <a:r>
              <a:rPr lang="en-US" b="1" dirty="0">
                <a:solidFill>
                  <a:srgbClr val="000000"/>
                </a:solidFill>
                <a:latin typeface="Consolas"/>
              </a:rPr>
              <a:t>(</a:t>
            </a:r>
            <a:r>
              <a:rPr lang="en-US" b="1" dirty="0">
                <a:solidFill>
                  <a:srgbClr val="2A00FF"/>
                </a:solidFill>
                <a:latin typeface="Consolas"/>
              </a:rPr>
              <a:t>"GET /index.html"</a:t>
            </a:r>
            <a:r>
              <a:rPr lang="en-US" b="1" dirty="0">
                <a:solidFill>
                  <a:srgbClr val="000000"/>
                </a:solidFill>
                <a:latin typeface="Consolas"/>
              </a:rPr>
              <a:t>);</a:t>
            </a:r>
          </a:p>
          <a:p>
            <a:r>
              <a:rPr lang="en-US" b="1" dirty="0">
                <a:solidFill>
                  <a:srgbClr val="000000"/>
                </a:solidFill>
                <a:latin typeface="Consolas"/>
              </a:rPr>
              <a:t>    </a:t>
            </a:r>
            <a:r>
              <a:rPr lang="en-US" b="1" dirty="0" err="1">
                <a:solidFill>
                  <a:srgbClr val="000000"/>
                </a:solidFill>
                <a:latin typeface="Consolas"/>
              </a:rPr>
              <a:t>pw.println</a:t>
            </a:r>
            <a:r>
              <a:rPr lang="en-US" b="1" dirty="0">
                <a:solidFill>
                  <a:srgbClr val="000000"/>
                </a:solidFill>
                <a:latin typeface="Consolas"/>
              </a:rPr>
              <a:t>();</a:t>
            </a:r>
          </a:p>
          <a:p>
            <a:r>
              <a:rPr lang="en-US" b="1" dirty="0">
                <a:solidFill>
                  <a:srgbClr val="000000"/>
                </a:solidFill>
                <a:latin typeface="Consolas"/>
              </a:rPr>
              <a:t>    </a:t>
            </a:r>
            <a:r>
              <a:rPr lang="en-US" b="1" dirty="0" err="1">
                <a:solidFill>
                  <a:srgbClr val="000000"/>
                </a:solidFill>
                <a:latin typeface="Consolas"/>
              </a:rPr>
              <a:t>pw.flush</a:t>
            </a:r>
            <a:r>
              <a:rPr lang="en-US" b="1" dirty="0">
                <a:solidFill>
                  <a:srgbClr val="000000"/>
                </a:solidFill>
                <a:latin typeface="Consolas"/>
              </a:rPr>
              <a:t>();</a:t>
            </a:r>
          </a:p>
          <a:p>
            <a:r>
              <a:rPr lang="en-US" b="1"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err="1">
                <a:solidFill>
                  <a:srgbClr val="000000"/>
                </a:solidFill>
                <a:latin typeface="Consolas"/>
              </a:rPr>
              <a:t>UnknownHostException</a:t>
            </a:r>
            <a:r>
              <a:rPr lang="en-US" b="1" dirty="0">
                <a:solidFill>
                  <a:srgbClr val="000000"/>
                </a:solidFill>
                <a:latin typeface="Consolas"/>
              </a:rPr>
              <a:t> e) {</a:t>
            </a:r>
          </a:p>
          <a:p>
            <a:r>
              <a:rPr lang="en-US" b="1"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err="1">
                <a:solidFill>
                  <a:srgbClr val="000000"/>
                </a:solidFill>
                <a:latin typeface="Consolas"/>
              </a:rPr>
              <a:t>IOException</a:t>
            </a:r>
            <a:r>
              <a:rPr lang="en-US" b="1" dirty="0">
                <a:solidFill>
                  <a:srgbClr val="000000"/>
                </a:solidFill>
                <a:latin typeface="Consolas"/>
              </a:rPr>
              <a:t> e) {</a:t>
            </a:r>
          </a:p>
          <a:p>
            <a:r>
              <a:rPr lang="en-US" b="1" dirty="0">
                <a:solidFill>
                  <a:srgbClr val="000000"/>
                </a:solidFill>
                <a:latin typeface="Consolas"/>
              </a:rPr>
              <a:t>}</a:t>
            </a:r>
            <a:endParaRPr lang="en-US" b="1" dirty="0"/>
          </a:p>
        </p:txBody>
      </p:sp>
      <p:grpSp>
        <p:nvGrpSpPr>
          <p:cNvPr id="55" name="Group 54"/>
          <p:cNvGrpSpPr/>
          <p:nvPr/>
        </p:nvGrpSpPr>
        <p:grpSpPr>
          <a:xfrm>
            <a:off x="5566351" y="5131570"/>
            <a:ext cx="3193721" cy="891214"/>
            <a:chOff x="5123229" y="4935922"/>
            <a:chExt cx="3193721" cy="891214"/>
          </a:xfrm>
        </p:grpSpPr>
        <p:grpSp>
          <p:nvGrpSpPr>
            <p:cNvPr id="36" name="Group 35"/>
            <p:cNvGrpSpPr/>
            <p:nvPr/>
          </p:nvGrpSpPr>
          <p:grpSpPr>
            <a:xfrm>
              <a:off x="5123229" y="5389717"/>
              <a:ext cx="1296237" cy="437419"/>
              <a:chOff x="5123229" y="5389717"/>
              <a:chExt cx="1296237" cy="437419"/>
            </a:xfrm>
          </p:grpSpPr>
          <p:sp>
            <p:nvSpPr>
              <p:cNvPr id="7" name="Rounded Rectangle 6"/>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TextBox 4"/>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14" name="Straight Arrow Connector 13"/>
            <p:cNvCxnSpPr/>
            <p:nvPr/>
          </p:nvCxnSpPr>
          <p:spPr>
            <a:xfrm>
              <a:off x="5720546" y="5303636"/>
              <a:ext cx="186592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5259378" y="4935922"/>
              <a:ext cx="1023937" cy="276999"/>
              <a:chOff x="5289158" y="4593022"/>
              <a:chExt cx="1023937" cy="276999"/>
            </a:xfrm>
          </p:grpSpPr>
          <p:sp>
            <p:nvSpPr>
              <p:cNvPr id="24" name="Rounded Rectangle 23"/>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2" name="TextBox 21"/>
              <p:cNvSpPr txBox="1"/>
              <p:nvPr/>
            </p:nvSpPr>
            <p:spPr>
              <a:xfrm>
                <a:off x="5419611" y="4608410"/>
                <a:ext cx="763029"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Request</a:t>
                </a:r>
              </a:p>
            </p:txBody>
          </p:sp>
        </p:grpSp>
        <p:grpSp>
          <p:nvGrpSpPr>
            <p:cNvPr id="38" name="Group 37"/>
            <p:cNvGrpSpPr/>
            <p:nvPr/>
          </p:nvGrpSpPr>
          <p:grpSpPr>
            <a:xfrm>
              <a:off x="7020713" y="5389717"/>
              <a:ext cx="1296237" cy="437419"/>
              <a:chOff x="5123229" y="5389717"/>
              <a:chExt cx="1296237" cy="437419"/>
            </a:xfrm>
          </p:grpSpPr>
          <p:sp>
            <p:nvSpPr>
              <p:cNvPr id="39" name="Rounded Rectangle 38"/>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0" name="TextBox 39"/>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Клиент-сървър комуникация </a:t>
            </a:r>
            <a:r>
              <a:rPr lang="bg-BG" sz="2000" b="0" dirty="0" smtClean="0"/>
              <a:t>(2)</a:t>
            </a:r>
            <a:endParaRPr lang="en-US" sz="2000" b="0" dirty="0"/>
          </a:p>
        </p:txBody>
      </p:sp>
      <p:sp>
        <p:nvSpPr>
          <p:cNvPr id="3" name="Text Placeholder 2"/>
          <p:cNvSpPr>
            <a:spLocks noGrp="1"/>
          </p:cNvSpPr>
          <p:nvPr>
            <p:ph type="body" sz="quarter" idx="10"/>
          </p:nvPr>
        </p:nvSpPr>
        <p:spPr>
          <a:xfrm>
            <a:off x="324000" y="1489973"/>
            <a:ext cx="8494713" cy="4951020"/>
          </a:xfrm>
          <a:noFill/>
          <a:ln>
            <a:solidFill>
              <a:schemeClr val="bg1"/>
            </a:solidFill>
          </a:ln>
        </p:spPr>
        <p:txBody>
          <a:bodyPr/>
          <a:lstStyle/>
          <a:p>
            <a:r>
              <a:rPr lang="bg-BG" dirty="0" smtClean="0"/>
              <a:t>Отваряне на сокет от страна на сървъра и приемане на заявки :</a:t>
            </a:r>
          </a:p>
          <a:p>
            <a:pPr>
              <a:spcBef>
                <a:spcPts val="600"/>
              </a:spcBef>
            </a:pPr>
            <a:r>
              <a:rPr lang="en-US" sz="1600" b="1" dirty="0">
                <a:solidFill>
                  <a:srgbClr val="7F0055"/>
                </a:solidFill>
                <a:latin typeface="Consolas"/>
              </a:rPr>
              <a:t>try</a:t>
            </a:r>
            <a:r>
              <a:rPr lang="en-US" sz="1600" b="1" dirty="0">
                <a:solidFill>
                  <a:srgbClr val="000000"/>
                </a:solidFill>
                <a:latin typeface="Consolas"/>
              </a:rPr>
              <a:t> {</a:t>
            </a:r>
          </a:p>
          <a:p>
            <a:pPr>
              <a:spcBef>
                <a:spcPts val="600"/>
              </a:spcBef>
            </a:pPr>
            <a:r>
              <a:rPr lang="en-US" sz="1600" b="1" dirty="0">
                <a:solidFill>
                  <a:srgbClr val="000000"/>
                </a:solidFill>
                <a:latin typeface="Consolas"/>
              </a:rPr>
              <a:t>    </a:t>
            </a:r>
            <a:r>
              <a:rPr lang="en-US" sz="1600" b="1" dirty="0" err="1">
                <a:solidFill>
                  <a:srgbClr val="000000"/>
                </a:solidFill>
                <a:latin typeface="Consolas"/>
              </a:rPr>
              <a:t>ServerSocket</a:t>
            </a:r>
            <a:r>
              <a:rPr lang="en-US" sz="1600" b="1" dirty="0">
                <a:solidFill>
                  <a:srgbClr val="000000"/>
                </a:solidFill>
                <a:latin typeface="Consolas"/>
              </a:rPr>
              <a:t> </a:t>
            </a:r>
            <a:r>
              <a:rPr lang="en-US" sz="1600" b="1" dirty="0" err="1">
                <a:solidFill>
                  <a:srgbClr val="000000"/>
                </a:solidFill>
                <a:latin typeface="Consolas"/>
              </a:rPr>
              <a:t>ss</a:t>
            </a:r>
            <a:r>
              <a:rPr lang="en-US" sz="1600" b="1"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b="1" dirty="0" err="1">
                <a:solidFill>
                  <a:srgbClr val="000000"/>
                </a:solidFill>
                <a:latin typeface="Consolas"/>
              </a:rPr>
              <a:t>ServerSocket</a:t>
            </a:r>
            <a:r>
              <a:rPr lang="en-US" sz="1600" b="1" dirty="0">
                <a:solidFill>
                  <a:srgbClr val="000000"/>
                </a:solidFill>
                <a:latin typeface="Consolas"/>
              </a:rPr>
              <a:t>(80);</a:t>
            </a:r>
          </a:p>
          <a:p>
            <a:pPr>
              <a:spcBef>
                <a:spcPts val="600"/>
              </a:spcBef>
            </a:pPr>
            <a:r>
              <a:rPr lang="en-US" sz="1600" b="1" dirty="0">
                <a:solidFill>
                  <a:srgbClr val="000000"/>
                </a:solidFill>
                <a:latin typeface="Consolas"/>
              </a:rPr>
              <a:t>    Socket s = </a:t>
            </a:r>
            <a:r>
              <a:rPr lang="en-US" sz="1600" b="1" dirty="0" err="1">
                <a:solidFill>
                  <a:srgbClr val="000000"/>
                </a:solidFill>
                <a:latin typeface="Consolas"/>
              </a:rPr>
              <a:t>ss.accept</a:t>
            </a:r>
            <a:r>
              <a:rPr lang="en-US" sz="1600" b="1" dirty="0">
                <a:solidFill>
                  <a:srgbClr val="000000"/>
                </a:solidFill>
                <a:latin typeface="Consolas"/>
              </a:rPr>
              <a:t>(); </a:t>
            </a:r>
            <a:r>
              <a:rPr lang="en-US" sz="1600" b="1" dirty="0" smtClean="0">
                <a:solidFill>
                  <a:srgbClr val="3F7F5F"/>
                </a:solidFill>
                <a:latin typeface="Consolas"/>
              </a:rPr>
              <a:t>//The thread is blocked.</a:t>
            </a:r>
            <a:endParaRPr lang="bg-BG" sz="1600" b="1" dirty="0">
              <a:solidFill>
                <a:srgbClr val="3F7F5F"/>
              </a:solidFill>
              <a:latin typeface="Consolas"/>
            </a:endParaRPr>
          </a:p>
          <a:p>
            <a:pPr>
              <a:spcBef>
                <a:spcPts val="600"/>
              </a:spcBef>
            </a:pPr>
            <a:r>
              <a:rPr lang="ru-RU" sz="1600" b="1" dirty="0">
                <a:solidFill>
                  <a:srgbClr val="000000"/>
                </a:solidFill>
                <a:latin typeface="Consolas"/>
              </a:rPr>
              <a:t>    </a:t>
            </a:r>
            <a:r>
              <a:rPr lang="ru-RU" sz="1600" b="1" dirty="0" smtClean="0">
                <a:solidFill>
                  <a:srgbClr val="3F7F5F"/>
                </a:solidFill>
                <a:latin typeface="Consolas"/>
              </a:rPr>
              <a:t>//</a:t>
            </a:r>
            <a:r>
              <a:rPr lang="en-US" sz="1600" b="1" dirty="0" smtClean="0">
                <a:solidFill>
                  <a:srgbClr val="3F7F5F"/>
                </a:solidFill>
                <a:latin typeface="Consolas"/>
              </a:rPr>
              <a:t>New connection is established. Read the request</a:t>
            </a:r>
            <a:endParaRPr lang="ru-RU" sz="1600" b="1" dirty="0">
              <a:solidFill>
                <a:srgbClr val="3F7F5F"/>
              </a:solidFill>
              <a:latin typeface="Consolas"/>
            </a:endParaRPr>
          </a:p>
          <a:p>
            <a:pPr>
              <a:spcBef>
                <a:spcPts val="600"/>
              </a:spcBef>
            </a:pPr>
            <a:r>
              <a:rPr lang="en-US" sz="1600" b="1" dirty="0">
                <a:solidFill>
                  <a:srgbClr val="000000"/>
                </a:solidFill>
                <a:latin typeface="Consolas"/>
              </a:rPr>
              <a:t>    </a:t>
            </a:r>
            <a:r>
              <a:rPr lang="en-US" sz="1600" b="1" dirty="0" err="1">
                <a:solidFill>
                  <a:srgbClr val="000000"/>
                </a:solidFill>
                <a:latin typeface="Consolas"/>
              </a:rPr>
              <a:t>BufferedInputStream</a:t>
            </a:r>
            <a:r>
              <a:rPr lang="en-US" sz="1600" b="1" dirty="0">
                <a:solidFill>
                  <a:srgbClr val="000000"/>
                </a:solidFill>
                <a:latin typeface="Consolas"/>
              </a:rPr>
              <a:t> is = </a:t>
            </a:r>
            <a:r>
              <a:rPr lang="en-US" sz="1600" b="1" dirty="0">
                <a:solidFill>
                  <a:srgbClr val="7F0055"/>
                </a:solidFill>
                <a:latin typeface="Consolas"/>
              </a:rPr>
              <a:t>new</a:t>
            </a:r>
            <a:r>
              <a:rPr lang="en-US" sz="1600" b="1" dirty="0">
                <a:solidFill>
                  <a:srgbClr val="000000"/>
                </a:solidFill>
                <a:latin typeface="Consolas"/>
              </a:rPr>
              <a:t> </a:t>
            </a:r>
            <a:r>
              <a:rPr lang="en-US" sz="1600" b="1" dirty="0" err="1">
                <a:solidFill>
                  <a:srgbClr val="000000"/>
                </a:solidFill>
                <a:latin typeface="Consolas"/>
              </a:rPr>
              <a:t>BufferedInputStream</a:t>
            </a:r>
            <a:r>
              <a:rPr lang="en-US" sz="1600" b="1" dirty="0">
                <a:solidFill>
                  <a:srgbClr val="000000"/>
                </a:solidFill>
                <a:latin typeface="Consolas"/>
              </a:rPr>
              <a:t>(</a:t>
            </a:r>
            <a:r>
              <a:rPr lang="en-US" sz="1600" b="1" dirty="0" err="1">
                <a:solidFill>
                  <a:srgbClr val="000000"/>
                </a:solidFill>
                <a:latin typeface="Consolas"/>
              </a:rPr>
              <a:t>s.getInputStream</a:t>
            </a:r>
            <a:r>
              <a:rPr lang="en-US" sz="1600" b="1" dirty="0">
                <a:solidFill>
                  <a:srgbClr val="000000"/>
                </a:solidFill>
                <a:latin typeface="Consolas"/>
              </a:rPr>
              <a:t>());</a:t>
            </a:r>
          </a:p>
          <a:p>
            <a:pPr>
              <a:spcBef>
                <a:spcPts val="600"/>
              </a:spcBef>
            </a:pPr>
            <a:r>
              <a:rPr lang="en-US" sz="1600" b="1" dirty="0">
                <a:solidFill>
                  <a:srgbClr val="000000"/>
                </a:solidFill>
                <a:latin typeface="Consolas"/>
              </a:rPr>
              <a:t>    </a:t>
            </a:r>
            <a:r>
              <a:rPr lang="en-US" sz="1600" b="1" dirty="0" err="1">
                <a:solidFill>
                  <a:srgbClr val="000000"/>
                </a:solidFill>
                <a:latin typeface="Consolas"/>
              </a:rPr>
              <a:t>ByteArrayOutputStream</a:t>
            </a:r>
            <a:r>
              <a:rPr lang="en-US" sz="1600" b="1" dirty="0">
                <a:solidFill>
                  <a:srgbClr val="000000"/>
                </a:solidFill>
                <a:latin typeface="Consolas"/>
              </a:rPr>
              <a:t> </a:t>
            </a:r>
            <a:r>
              <a:rPr lang="en-US" sz="1600" b="1" dirty="0" err="1">
                <a:solidFill>
                  <a:srgbClr val="000000"/>
                </a:solidFill>
                <a:latin typeface="Consolas"/>
              </a:rPr>
              <a:t>byteOs</a:t>
            </a:r>
            <a:r>
              <a:rPr lang="en-US" sz="1600" b="1"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b="1" dirty="0" err="1">
                <a:solidFill>
                  <a:srgbClr val="000000"/>
                </a:solidFill>
                <a:latin typeface="Consolas"/>
              </a:rPr>
              <a:t>ByteArrayOutputStream</a:t>
            </a:r>
            <a:r>
              <a:rPr lang="en-US" sz="1600" b="1" dirty="0">
                <a:solidFill>
                  <a:srgbClr val="000000"/>
                </a:solidFill>
                <a:latin typeface="Consolas"/>
              </a:rPr>
              <a:t>();</a:t>
            </a:r>
          </a:p>
          <a:p>
            <a:pPr>
              <a:spcBef>
                <a:spcPts val="600"/>
              </a:spcBef>
            </a:pPr>
            <a:r>
              <a:rPr lang="en-US" sz="1600" b="1" dirty="0">
                <a:solidFill>
                  <a:srgbClr val="000000"/>
                </a:solidFill>
                <a:latin typeface="Consolas"/>
              </a:rPr>
              <a:t>    </a:t>
            </a:r>
            <a:r>
              <a:rPr lang="en-US" sz="1600" b="1" dirty="0">
                <a:solidFill>
                  <a:srgbClr val="7F0055"/>
                </a:solidFill>
                <a:latin typeface="Consolas"/>
              </a:rPr>
              <a:t>byte</a:t>
            </a:r>
            <a:r>
              <a:rPr lang="en-US" sz="1600" b="1" dirty="0">
                <a:solidFill>
                  <a:srgbClr val="000000"/>
                </a:solidFill>
                <a:latin typeface="Consolas"/>
              </a:rPr>
              <a:t>[] b = </a:t>
            </a:r>
            <a:r>
              <a:rPr lang="en-US" sz="1600" b="1" dirty="0">
                <a:solidFill>
                  <a:srgbClr val="7F0055"/>
                </a:solidFill>
                <a:latin typeface="Consolas"/>
              </a:rPr>
              <a:t>new</a:t>
            </a:r>
            <a:r>
              <a:rPr lang="en-US" sz="1600" b="1" dirty="0">
                <a:solidFill>
                  <a:srgbClr val="000000"/>
                </a:solidFill>
                <a:latin typeface="Consolas"/>
              </a:rPr>
              <a:t> </a:t>
            </a:r>
            <a:r>
              <a:rPr lang="en-US" sz="1600" b="1" dirty="0">
                <a:solidFill>
                  <a:srgbClr val="7F0055"/>
                </a:solidFill>
                <a:latin typeface="Consolas"/>
              </a:rPr>
              <a:t>byte</a:t>
            </a:r>
            <a:r>
              <a:rPr lang="en-US" sz="1600" b="1" dirty="0">
                <a:solidFill>
                  <a:srgbClr val="000000"/>
                </a:solidFill>
                <a:latin typeface="Consolas"/>
              </a:rPr>
              <a:t>[2048];</a:t>
            </a:r>
          </a:p>
          <a:p>
            <a:pPr>
              <a:spcBef>
                <a:spcPts val="600"/>
              </a:spcBef>
            </a:pPr>
            <a:r>
              <a:rPr lang="en-US" sz="1600" b="1" dirty="0">
                <a:solidFill>
                  <a:srgbClr val="000000"/>
                </a:solidFill>
                <a:latin typeface="Consolas"/>
              </a:rPr>
              <a:t>    </a:t>
            </a:r>
            <a:r>
              <a:rPr lang="en-US" sz="1600" b="1" dirty="0" err="1">
                <a:solidFill>
                  <a:srgbClr val="7F0055"/>
                </a:solidFill>
                <a:latin typeface="Consolas"/>
              </a:rPr>
              <a:t>int</a:t>
            </a:r>
            <a:r>
              <a:rPr lang="en-US" sz="1600" b="1" dirty="0">
                <a:solidFill>
                  <a:srgbClr val="000000"/>
                </a:solidFill>
                <a:latin typeface="Consolas"/>
              </a:rPr>
              <a:t> r = 0;</a:t>
            </a:r>
          </a:p>
          <a:p>
            <a:pPr>
              <a:spcBef>
                <a:spcPts val="600"/>
              </a:spcBef>
            </a:pPr>
            <a:r>
              <a:rPr lang="en-US" sz="1600" b="1" dirty="0">
                <a:solidFill>
                  <a:srgbClr val="000000"/>
                </a:solidFill>
                <a:latin typeface="Consolas"/>
              </a:rPr>
              <a:t>    </a:t>
            </a:r>
            <a:r>
              <a:rPr lang="en-US" sz="1600" b="1" dirty="0">
                <a:solidFill>
                  <a:srgbClr val="7F0055"/>
                </a:solidFill>
                <a:latin typeface="Consolas"/>
              </a:rPr>
              <a:t>while</a:t>
            </a:r>
            <a:r>
              <a:rPr lang="en-US" sz="1600" b="1" dirty="0">
                <a:solidFill>
                  <a:srgbClr val="000000"/>
                </a:solidFill>
                <a:latin typeface="Consolas"/>
              </a:rPr>
              <a:t> ((r = </a:t>
            </a:r>
            <a:r>
              <a:rPr lang="en-US" sz="1600" b="1" dirty="0" err="1">
                <a:solidFill>
                  <a:srgbClr val="000000"/>
                </a:solidFill>
                <a:latin typeface="Consolas"/>
              </a:rPr>
              <a:t>is.read</a:t>
            </a:r>
            <a:r>
              <a:rPr lang="en-US" sz="1600" b="1" dirty="0">
                <a:solidFill>
                  <a:srgbClr val="000000"/>
                </a:solidFill>
                <a:latin typeface="Consolas"/>
              </a:rPr>
              <a:t>(b)) != -1) {</a:t>
            </a:r>
          </a:p>
          <a:p>
            <a:pPr>
              <a:spcBef>
                <a:spcPts val="600"/>
              </a:spcBef>
            </a:pPr>
            <a:r>
              <a:rPr lang="en-US" sz="1600" b="1" dirty="0">
                <a:solidFill>
                  <a:srgbClr val="000000"/>
                </a:solidFill>
                <a:latin typeface="Consolas"/>
              </a:rPr>
              <a:t>        </a:t>
            </a:r>
            <a:r>
              <a:rPr lang="en-US" sz="1600" b="1" dirty="0" err="1">
                <a:solidFill>
                  <a:srgbClr val="000000"/>
                </a:solidFill>
                <a:latin typeface="Consolas"/>
              </a:rPr>
              <a:t>byteOs.write</a:t>
            </a:r>
            <a:r>
              <a:rPr lang="en-US" sz="1600" b="1" dirty="0">
                <a:solidFill>
                  <a:srgbClr val="000000"/>
                </a:solidFill>
                <a:latin typeface="Consolas"/>
              </a:rPr>
              <a:t>(b, 0, r);</a:t>
            </a:r>
          </a:p>
          <a:p>
            <a:pPr>
              <a:spcBef>
                <a:spcPts val="600"/>
              </a:spcBef>
            </a:pPr>
            <a:r>
              <a:rPr lang="en-US" sz="1600" b="1" dirty="0">
                <a:solidFill>
                  <a:srgbClr val="000000"/>
                </a:solidFill>
                <a:latin typeface="Consolas"/>
              </a:rPr>
              <a:t>    }</a:t>
            </a:r>
          </a:p>
          <a:p>
            <a:pPr>
              <a:spcBef>
                <a:spcPts val="600"/>
              </a:spcBef>
            </a:pPr>
            <a:r>
              <a:rPr lang="en-US" sz="1600" b="1" dirty="0">
                <a:solidFill>
                  <a:srgbClr val="000000"/>
                </a:solidFill>
                <a:latin typeface="Consolas"/>
              </a:rPr>
              <a:t>} </a:t>
            </a:r>
            <a:r>
              <a:rPr lang="en-US" sz="1600" b="1" dirty="0">
                <a:solidFill>
                  <a:srgbClr val="7F0055"/>
                </a:solidFill>
                <a:latin typeface="Consolas"/>
              </a:rPr>
              <a:t>catch</a:t>
            </a:r>
            <a:r>
              <a:rPr lang="en-US" sz="1600" b="1" dirty="0">
                <a:solidFill>
                  <a:srgbClr val="000000"/>
                </a:solidFill>
                <a:latin typeface="Consolas"/>
              </a:rPr>
              <a:t> (</a:t>
            </a:r>
            <a:r>
              <a:rPr lang="en-US" sz="1600" b="1" dirty="0" err="1">
                <a:solidFill>
                  <a:srgbClr val="000000"/>
                </a:solidFill>
                <a:latin typeface="Consolas"/>
              </a:rPr>
              <a:t>IOException</a:t>
            </a:r>
            <a:r>
              <a:rPr lang="en-US" sz="1600" b="1" dirty="0">
                <a:solidFill>
                  <a:srgbClr val="000000"/>
                </a:solidFill>
                <a:latin typeface="Consolas"/>
              </a:rPr>
              <a:t> e) {</a:t>
            </a:r>
          </a:p>
          <a:p>
            <a:pPr>
              <a:spcBef>
                <a:spcPts val="600"/>
              </a:spcBef>
            </a:pPr>
            <a:r>
              <a:rPr lang="en-US" sz="1600" b="1" dirty="0">
                <a:solidFill>
                  <a:srgbClr val="000000"/>
                </a:solidFill>
                <a:latin typeface="Consolas"/>
              </a:rPr>
              <a:t>}</a:t>
            </a:r>
            <a:endParaRPr lang="en-US" sz="1600" b="1" dirty="0"/>
          </a:p>
        </p:txBody>
      </p:sp>
      <p:grpSp>
        <p:nvGrpSpPr>
          <p:cNvPr id="37" name="Group 36"/>
          <p:cNvGrpSpPr/>
          <p:nvPr/>
        </p:nvGrpSpPr>
        <p:grpSpPr>
          <a:xfrm>
            <a:off x="5566351" y="5131569"/>
            <a:ext cx="3193721" cy="891215"/>
            <a:chOff x="5123229" y="4935921"/>
            <a:chExt cx="3193721" cy="891215"/>
          </a:xfrm>
        </p:grpSpPr>
        <p:grpSp>
          <p:nvGrpSpPr>
            <p:cNvPr id="38" name="Group 37"/>
            <p:cNvGrpSpPr/>
            <p:nvPr/>
          </p:nvGrpSpPr>
          <p:grpSpPr>
            <a:xfrm>
              <a:off x="5123229" y="5389717"/>
              <a:ext cx="1296237" cy="437419"/>
              <a:chOff x="5123229" y="5389717"/>
              <a:chExt cx="1296237" cy="437419"/>
            </a:xfrm>
          </p:grpSpPr>
          <p:sp>
            <p:nvSpPr>
              <p:cNvPr id="56" name="Rounded Rectangle 55"/>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7" name="TextBox 56"/>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39" name="Straight Arrow Connector 38"/>
            <p:cNvCxnSpPr/>
            <p:nvPr/>
          </p:nvCxnSpPr>
          <p:spPr>
            <a:xfrm>
              <a:off x="5720546" y="5303636"/>
              <a:ext cx="186592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7020713" y="5389717"/>
              <a:ext cx="1296237" cy="437419"/>
              <a:chOff x="5123229" y="5389717"/>
              <a:chExt cx="1296237" cy="437419"/>
            </a:xfrm>
          </p:grpSpPr>
          <p:sp>
            <p:nvSpPr>
              <p:cNvPr id="52" name="Rounded Rectangle 51"/>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3" name="TextBox 52"/>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nvGrpSpPr>
            <p:cNvPr id="43" name="Group 42"/>
            <p:cNvGrpSpPr/>
            <p:nvPr/>
          </p:nvGrpSpPr>
          <p:grpSpPr>
            <a:xfrm>
              <a:off x="7156862" y="4935921"/>
              <a:ext cx="1023937" cy="276999"/>
              <a:chOff x="5289158" y="4593022"/>
              <a:chExt cx="1023937" cy="276999"/>
            </a:xfrm>
          </p:grpSpPr>
          <p:sp>
            <p:nvSpPr>
              <p:cNvPr id="50" name="Rounded Rectangle 49"/>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1" name="TextBox 50"/>
              <p:cNvSpPr txBox="1"/>
              <p:nvPr/>
            </p:nvSpPr>
            <p:spPr>
              <a:xfrm>
                <a:off x="5419612" y="4608410"/>
                <a:ext cx="763029"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Request</a:t>
                </a:r>
              </a:p>
            </p:txBody>
          </p:sp>
        </p:grpSp>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Клиент-сървър комуникация </a:t>
            </a:r>
            <a:r>
              <a:rPr lang="bg-BG" sz="2000" b="0" dirty="0" smtClean="0"/>
              <a:t>(3)</a:t>
            </a:r>
            <a:endParaRPr lang="en-US" sz="2000" b="0" dirty="0"/>
          </a:p>
        </p:txBody>
      </p:sp>
      <p:sp>
        <p:nvSpPr>
          <p:cNvPr id="3" name="Text Placeholder 2"/>
          <p:cNvSpPr>
            <a:spLocks noGrp="1"/>
          </p:cNvSpPr>
          <p:nvPr>
            <p:ph type="body" sz="quarter" idx="10"/>
          </p:nvPr>
        </p:nvSpPr>
        <p:spPr>
          <a:xfrm>
            <a:off x="324000" y="1489973"/>
            <a:ext cx="8494713" cy="4890730"/>
          </a:xfrm>
          <a:noFill/>
          <a:ln>
            <a:solidFill>
              <a:schemeClr val="bg1"/>
            </a:solidFill>
          </a:ln>
        </p:spPr>
        <p:txBody>
          <a:bodyPr/>
          <a:lstStyle/>
          <a:p>
            <a:r>
              <a:rPr lang="bg-BG" dirty="0" smtClean="0"/>
              <a:t>Обработка на заявката и връщане на отговор:</a:t>
            </a:r>
          </a:p>
          <a:p>
            <a:r>
              <a:rPr lang="en-US" sz="1600" b="1" dirty="0">
                <a:solidFill>
                  <a:srgbClr val="7F0055"/>
                </a:solidFill>
                <a:latin typeface="Consolas"/>
              </a:rPr>
              <a:t>try</a:t>
            </a:r>
            <a:r>
              <a:rPr lang="en-US" sz="1600" b="1" dirty="0">
                <a:solidFill>
                  <a:srgbClr val="000000"/>
                </a:solidFill>
                <a:latin typeface="Consolas"/>
              </a:rPr>
              <a:t> {</a:t>
            </a:r>
          </a:p>
          <a:p>
            <a:r>
              <a:rPr lang="en-US" sz="1600" b="1" dirty="0">
                <a:solidFill>
                  <a:srgbClr val="000000"/>
                </a:solidFill>
                <a:latin typeface="Consolas"/>
              </a:rPr>
              <a:t>    </a:t>
            </a:r>
            <a:r>
              <a:rPr lang="en-US" sz="1600" b="1" dirty="0" smtClean="0">
                <a:solidFill>
                  <a:srgbClr val="3F7F5F"/>
                </a:solidFill>
                <a:latin typeface="Consolas"/>
              </a:rPr>
              <a:t>//Process </a:t>
            </a:r>
            <a:r>
              <a:rPr lang="en-US" sz="1600" b="1" dirty="0">
                <a:solidFill>
                  <a:srgbClr val="3F7F5F"/>
                </a:solidFill>
                <a:latin typeface="Consolas"/>
              </a:rPr>
              <a:t>request</a:t>
            </a:r>
          </a:p>
          <a:p>
            <a:r>
              <a:rPr lang="en-US" sz="1600" b="1" dirty="0">
                <a:solidFill>
                  <a:srgbClr val="000000"/>
                </a:solidFill>
                <a:latin typeface="Consolas"/>
              </a:rPr>
              <a:t>    </a:t>
            </a:r>
            <a:r>
              <a:rPr lang="en-US" sz="1600" b="1" dirty="0" smtClean="0">
                <a:solidFill>
                  <a:srgbClr val="3F7F5F"/>
                </a:solidFill>
                <a:latin typeface="Consolas"/>
              </a:rPr>
              <a:t>//Send </a:t>
            </a:r>
            <a:r>
              <a:rPr lang="en-US" sz="1600" b="1" dirty="0">
                <a:solidFill>
                  <a:srgbClr val="3F7F5F"/>
                </a:solidFill>
                <a:latin typeface="Consolas"/>
              </a:rPr>
              <a:t>response</a:t>
            </a:r>
          </a:p>
          <a:p>
            <a:r>
              <a:rPr lang="en-US" sz="1600" b="1" dirty="0">
                <a:solidFill>
                  <a:srgbClr val="000000"/>
                </a:solidFill>
                <a:latin typeface="Consolas"/>
              </a:rPr>
              <a:t>    </a:t>
            </a:r>
            <a:r>
              <a:rPr lang="en-US" sz="1600" b="1" dirty="0" err="1">
                <a:solidFill>
                  <a:srgbClr val="000000"/>
                </a:solidFill>
                <a:latin typeface="Consolas"/>
              </a:rPr>
              <a:t>PrintWriter</a:t>
            </a:r>
            <a:r>
              <a:rPr lang="en-US" sz="1600" b="1" dirty="0">
                <a:solidFill>
                  <a:srgbClr val="000000"/>
                </a:solidFill>
                <a:latin typeface="Consolas"/>
              </a:rPr>
              <a:t> pw = </a:t>
            </a:r>
            <a:r>
              <a:rPr lang="en-US" sz="1600" b="1" dirty="0">
                <a:solidFill>
                  <a:srgbClr val="7F0055"/>
                </a:solidFill>
                <a:latin typeface="Consolas"/>
              </a:rPr>
              <a:t>new</a:t>
            </a:r>
            <a:r>
              <a:rPr lang="en-US" sz="1600" b="1" dirty="0">
                <a:solidFill>
                  <a:srgbClr val="000000"/>
                </a:solidFill>
                <a:latin typeface="Consolas"/>
              </a:rPr>
              <a:t> </a:t>
            </a:r>
            <a:r>
              <a:rPr lang="en-US" sz="1600" b="1" dirty="0" err="1">
                <a:solidFill>
                  <a:srgbClr val="000000"/>
                </a:solidFill>
                <a:latin typeface="Consolas"/>
              </a:rPr>
              <a:t>PrintWriter</a:t>
            </a:r>
            <a:r>
              <a:rPr lang="en-US" sz="1600" b="1" dirty="0">
                <a:solidFill>
                  <a:srgbClr val="000000"/>
                </a:solidFill>
                <a:latin typeface="Consolas"/>
              </a:rPr>
              <a:t>(</a:t>
            </a:r>
            <a:r>
              <a:rPr lang="en-US" sz="1600" b="1" dirty="0" err="1">
                <a:solidFill>
                  <a:srgbClr val="000000"/>
                </a:solidFill>
                <a:latin typeface="Consolas"/>
              </a:rPr>
              <a:t>s.getOutputStream</a:t>
            </a:r>
            <a:r>
              <a:rPr lang="en-US" sz="1600" b="1" dirty="0">
                <a:solidFill>
                  <a:srgbClr val="000000"/>
                </a:solidFill>
                <a:latin typeface="Consolas"/>
              </a:rPr>
              <a:t>());</a:t>
            </a:r>
          </a:p>
          <a:p>
            <a:r>
              <a:rPr lang="en-US" sz="1600" b="1" dirty="0">
                <a:solidFill>
                  <a:srgbClr val="000000"/>
                </a:solidFill>
                <a:latin typeface="Consolas"/>
              </a:rPr>
              <a:t>    </a:t>
            </a:r>
            <a:r>
              <a:rPr lang="en-US" sz="1600" b="1" dirty="0" err="1">
                <a:solidFill>
                  <a:srgbClr val="000000"/>
                </a:solidFill>
                <a:latin typeface="Consolas"/>
              </a:rPr>
              <a:t>pw.println</a:t>
            </a:r>
            <a:r>
              <a:rPr lang="en-US" sz="1600" b="1" dirty="0">
                <a:solidFill>
                  <a:srgbClr val="000000"/>
                </a:solidFill>
                <a:latin typeface="Consolas"/>
              </a:rPr>
              <a:t>(</a:t>
            </a:r>
            <a:r>
              <a:rPr lang="en-US" sz="1600" b="1" dirty="0">
                <a:solidFill>
                  <a:srgbClr val="2A00FF"/>
                </a:solidFill>
                <a:latin typeface="Consolas"/>
              </a:rPr>
              <a:t>"Hello World"</a:t>
            </a:r>
            <a:r>
              <a:rPr lang="en-US" sz="1600" b="1" dirty="0">
                <a:solidFill>
                  <a:srgbClr val="000000"/>
                </a:solidFill>
                <a:latin typeface="Consolas"/>
              </a:rPr>
              <a:t>);</a:t>
            </a:r>
          </a:p>
          <a:p>
            <a:r>
              <a:rPr lang="en-US" sz="1600" b="1" dirty="0">
                <a:solidFill>
                  <a:srgbClr val="000000"/>
                </a:solidFill>
                <a:latin typeface="Consolas"/>
              </a:rPr>
              <a:t>    </a:t>
            </a:r>
            <a:r>
              <a:rPr lang="en-US" sz="1600" b="1" dirty="0" err="1">
                <a:solidFill>
                  <a:srgbClr val="000000"/>
                </a:solidFill>
                <a:latin typeface="Consolas"/>
              </a:rPr>
              <a:t>pw.flush</a:t>
            </a:r>
            <a:r>
              <a:rPr lang="en-US" sz="1600" b="1" dirty="0">
                <a:solidFill>
                  <a:srgbClr val="000000"/>
                </a:solidFill>
                <a:latin typeface="Consolas"/>
              </a:rPr>
              <a:t>();</a:t>
            </a:r>
          </a:p>
          <a:p>
            <a:r>
              <a:rPr lang="en-US" sz="1600" b="1" dirty="0">
                <a:solidFill>
                  <a:srgbClr val="000000"/>
                </a:solidFill>
                <a:latin typeface="Consolas"/>
              </a:rPr>
              <a:t>    </a:t>
            </a:r>
            <a:r>
              <a:rPr lang="en-US" sz="1600" b="1" dirty="0" err="1">
                <a:solidFill>
                  <a:srgbClr val="000000"/>
                </a:solidFill>
                <a:latin typeface="Consolas"/>
              </a:rPr>
              <a:t>pw.close</a:t>
            </a:r>
            <a:r>
              <a:rPr lang="en-US" sz="1600" b="1" dirty="0">
                <a:solidFill>
                  <a:srgbClr val="000000"/>
                </a:solidFill>
                <a:latin typeface="Consolas"/>
              </a:rPr>
              <a:t>();</a:t>
            </a:r>
          </a:p>
          <a:p>
            <a:r>
              <a:rPr lang="en-US" sz="1600" b="1" dirty="0">
                <a:solidFill>
                  <a:srgbClr val="000000"/>
                </a:solidFill>
                <a:latin typeface="Consolas"/>
              </a:rPr>
              <a:t>    </a:t>
            </a:r>
            <a:r>
              <a:rPr lang="en-US" sz="1600" b="1" dirty="0" err="1">
                <a:solidFill>
                  <a:srgbClr val="000000"/>
                </a:solidFill>
                <a:latin typeface="Consolas"/>
              </a:rPr>
              <a:t>is.close</a:t>
            </a:r>
            <a:r>
              <a:rPr lang="en-US" sz="1600" b="1" dirty="0">
                <a:solidFill>
                  <a:srgbClr val="000000"/>
                </a:solidFill>
                <a:latin typeface="Consolas"/>
              </a:rPr>
              <a:t>();</a:t>
            </a:r>
          </a:p>
          <a:p>
            <a:r>
              <a:rPr lang="en-US" sz="1600" b="1" dirty="0">
                <a:solidFill>
                  <a:srgbClr val="000000"/>
                </a:solidFill>
                <a:latin typeface="Consolas"/>
              </a:rPr>
              <a:t>    </a:t>
            </a:r>
            <a:r>
              <a:rPr lang="en-US" sz="1600" b="1" dirty="0" err="1">
                <a:solidFill>
                  <a:srgbClr val="000000"/>
                </a:solidFill>
                <a:latin typeface="Consolas"/>
              </a:rPr>
              <a:t>s.close</a:t>
            </a:r>
            <a:r>
              <a:rPr lang="en-US" sz="1600" b="1" dirty="0">
                <a:solidFill>
                  <a:srgbClr val="000000"/>
                </a:solidFill>
                <a:latin typeface="Consolas"/>
              </a:rPr>
              <a:t>();</a:t>
            </a:r>
          </a:p>
          <a:p>
            <a:r>
              <a:rPr lang="en-US" sz="1600" b="1" dirty="0">
                <a:solidFill>
                  <a:srgbClr val="000000"/>
                </a:solidFill>
                <a:latin typeface="Consolas"/>
              </a:rPr>
              <a:t>} </a:t>
            </a:r>
            <a:r>
              <a:rPr lang="en-US" sz="1600" b="1" dirty="0">
                <a:solidFill>
                  <a:srgbClr val="7F0055"/>
                </a:solidFill>
                <a:latin typeface="Consolas"/>
              </a:rPr>
              <a:t>catch</a:t>
            </a:r>
            <a:r>
              <a:rPr lang="en-US" sz="1600" b="1" dirty="0">
                <a:solidFill>
                  <a:srgbClr val="000000"/>
                </a:solidFill>
                <a:latin typeface="Consolas"/>
              </a:rPr>
              <a:t> (</a:t>
            </a:r>
            <a:r>
              <a:rPr lang="en-US" sz="1600" b="1" dirty="0" err="1">
                <a:solidFill>
                  <a:srgbClr val="000000"/>
                </a:solidFill>
                <a:latin typeface="Consolas"/>
              </a:rPr>
              <a:t>IOException</a:t>
            </a:r>
            <a:r>
              <a:rPr lang="en-US" sz="1600" b="1" dirty="0">
                <a:solidFill>
                  <a:srgbClr val="000000"/>
                </a:solidFill>
                <a:latin typeface="Consolas"/>
              </a:rPr>
              <a:t> e) {</a:t>
            </a:r>
          </a:p>
          <a:p>
            <a:r>
              <a:rPr lang="en-US" sz="1600" b="1" dirty="0">
                <a:solidFill>
                  <a:srgbClr val="000000"/>
                </a:solidFill>
                <a:latin typeface="Consolas"/>
              </a:rPr>
              <a:t>}</a:t>
            </a:r>
            <a:endParaRPr lang="en-US" sz="1600" b="1" dirty="0"/>
          </a:p>
        </p:txBody>
      </p:sp>
      <p:grpSp>
        <p:nvGrpSpPr>
          <p:cNvPr id="16" name="Group 15"/>
          <p:cNvGrpSpPr/>
          <p:nvPr/>
        </p:nvGrpSpPr>
        <p:grpSpPr>
          <a:xfrm>
            <a:off x="5566351" y="5585365"/>
            <a:ext cx="3193721" cy="890003"/>
            <a:chOff x="5123229" y="5389717"/>
            <a:chExt cx="3193721" cy="890003"/>
          </a:xfrm>
        </p:grpSpPr>
        <p:grpSp>
          <p:nvGrpSpPr>
            <p:cNvPr id="17" name="Group 16"/>
            <p:cNvGrpSpPr/>
            <p:nvPr/>
          </p:nvGrpSpPr>
          <p:grpSpPr>
            <a:xfrm>
              <a:off x="5123229" y="5389717"/>
              <a:ext cx="1296237" cy="437419"/>
              <a:chOff x="5123229" y="5389717"/>
              <a:chExt cx="1296237" cy="437419"/>
            </a:xfrm>
          </p:grpSpPr>
          <p:sp>
            <p:nvSpPr>
              <p:cNvPr id="35" name="Rounded Rectangle 34"/>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TextBox 35"/>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19" name="Straight Arrow Connector 18"/>
            <p:cNvCxnSpPr/>
            <p:nvPr/>
          </p:nvCxnSpPr>
          <p:spPr>
            <a:xfrm flipH="1">
              <a:off x="5720548" y="5913829"/>
              <a:ext cx="1865922"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7020713" y="5389717"/>
              <a:ext cx="1296237" cy="437419"/>
              <a:chOff x="5123229" y="5389717"/>
              <a:chExt cx="1296237" cy="437419"/>
            </a:xfrm>
          </p:grpSpPr>
          <p:sp>
            <p:nvSpPr>
              <p:cNvPr id="31" name="Rounded Rectangle 30"/>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TextBox 31"/>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nvGrpSpPr>
            <p:cNvPr id="24" name="Group 23"/>
            <p:cNvGrpSpPr/>
            <p:nvPr/>
          </p:nvGrpSpPr>
          <p:grpSpPr>
            <a:xfrm>
              <a:off x="7156862" y="6002721"/>
              <a:ext cx="1023937" cy="276999"/>
              <a:chOff x="5289158" y="4593022"/>
              <a:chExt cx="1023937" cy="276999"/>
            </a:xfrm>
          </p:grpSpPr>
          <p:sp>
            <p:nvSpPr>
              <p:cNvPr id="25" name="Rounded Rectangle 24"/>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6" name="TextBox 25"/>
              <p:cNvSpPr txBox="1"/>
              <p:nvPr/>
            </p:nvSpPr>
            <p:spPr>
              <a:xfrm>
                <a:off x="5340262" y="4608409"/>
                <a:ext cx="921727"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Response</a:t>
                </a:r>
              </a:p>
            </p:txBody>
          </p:sp>
        </p:grpSp>
      </p:gr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Клиент-сървър комуникация </a:t>
            </a:r>
            <a:r>
              <a:rPr lang="bg-BG" sz="2000" b="0" dirty="0" smtClean="0"/>
              <a:t>(4)</a:t>
            </a:r>
            <a:endParaRPr lang="en-US" sz="2000" b="0" dirty="0"/>
          </a:p>
        </p:txBody>
      </p:sp>
      <p:sp>
        <p:nvSpPr>
          <p:cNvPr id="3" name="Text Placeholder 2"/>
          <p:cNvSpPr>
            <a:spLocks noGrp="1"/>
          </p:cNvSpPr>
          <p:nvPr>
            <p:ph type="body" sz="quarter" idx="10"/>
          </p:nvPr>
        </p:nvSpPr>
        <p:spPr>
          <a:xfrm>
            <a:off x="324000" y="1336431"/>
            <a:ext cx="8494713" cy="5064369"/>
          </a:xfrm>
          <a:noFill/>
          <a:ln>
            <a:solidFill>
              <a:schemeClr val="bg1"/>
            </a:solidFill>
          </a:ln>
        </p:spPr>
        <p:txBody>
          <a:bodyPr/>
          <a:lstStyle/>
          <a:p>
            <a:r>
              <a:rPr lang="bg-BG" dirty="0" smtClean="0"/>
              <a:t>Прочитане на отговора (</a:t>
            </a:r>
            <a:r>
              <a:rPr lang="en-US" b="1" dirty="0" smtClean="0"/>
              <a:t>response</a:t>
            </a:r>
            <a:r>
              <a:rPr lang="en-US" dirty="0" smtClean="0"/>
              <a:t>) </a:t>
            </a:r>
            <a:r>
              <a:rPr lang="bg-BG" dirty="0" smtClean="0"/>
              <a:t>от сървъра :</a:t>
            </a:r>
          </a:p>
          <a:p>
            <a:pPr>
              <a:spcBef>
                <a:spcPts val="600"/>
              </a:spcBef>
            </a:pPr>
            <a:r>
              <a:rPr lang="en-US" b="1" dirty="0">
                <a:solidFill>
                  <a:srgbClr val="7F0055"/>
                </a:solidFill>
                <a:latin typeface="Consolas"/>
              </a:rPr>
              <a:t>try</a:t>
            </a:r>
            <a:r>
              <a:rPr lang="en-US" b="1" dirty="0">
                <a:solidFill>
                  <a:srgbClr val="000000"/>
                </a:solidFill>
                <a:latin typeface="Consolas"/>
              </a:rPr>
              <a:t> {</a:t>
            </a:r>
          </a:p>
          <a:p>
            <a:pPr>
              <a:spcBef>
                <a:spcPts val="600"/>
              </a:spcBef>
            </a:pPr>
            <a:r>
              <a:rPr lang="en-US" b="1" dirty="0">
                <a:solidFill>
                  <a:srgbClr val="000000"/>
                </a:solidFill>
                <a:latin typeface="Consolas"/>
              </a:rPr>
              <a:t>    ...</a:t>
            </a:r>
          </a:p>
          <a:p>
            <a:pPr>
              <a:spcBef>
                <a:spcPts val="600"/>
              </a:spcBef>
            </a:pPr>
            <a:r>
              <a:rPr lang="en-US" b="1" dirty="0">
                <a:solidFill>
                  <a:srgbClr val="000000"/>
                </a:solidFill>
                <a:latin typeface="Consolas"/>
              </a:rPr>
              <a:t>    </a:t>
            </a:r>
            <a:r>
              <a:rPr lang="en-US" b="1" dirty="0" err="1">
                <a:solidFill>
                  <a:srgbClr val="000000"/>
                </a:solidFill>
                <a:latin typeface="Consolas"/>
              </a:rPr>
              <a:t>BufferedReader</a:t>
            </a:r>
            <a:r>
              <a:rPr lang="en-US" b="1" dirty="0">
                <a:solidFill>
                  <a:srgbClr val="000000"/>
                </a:solidFill>
                <a:latin typeface="Consolas"/>
              </a:rPr>
              <a:t> </a:t>
            </a:r>
            <a:r>
              <a:rPr lang="en-US" b="1" dirty="0" err="1">
                <a:solidFill>
                  <a:srgbClr val="000000"/>
                </a:solidFill>
                <a:latin typeface="Consolas"/>
              </a:rPr>
              <a:t>br</a:t>
            </a:r>
            <a:r>
              <a:rPr lang="en-US" b="1" dirty="0">
                <a:solidFill>
                  <a:srgbClr val="000000"/>
                </a:solidFill>
                <a:latin typeface="Consolas"/>
              </a:rPr>
              <a:t> = </a:t>
            </a:r>
            <a:r>
              <a:rPr lang="en-US" b="1" dirty="0">
                <a:solidFill>
                  <a:srgbClr val="7F0055"/>
                </a:solidFill>
                <a:latin typeface="Consolas"/>
              </a:rPr>
              <a:t>new</a:t>
            </a:r>
            <a:r>
              <a:rPr lang="en-US" b="1" dirty="0">
                <a:solidFill>
                  <a:srgbClr val="000000"/>
                </a:solidFill>
                <a:latin typeface="Consolas"/>
              </a:rPr>
              <a:t> </a:t>
            </a:r>
            <a:r>
              <a:rPr lang="en-US" b="1" dirty="0" err="1" smtClean="0">
                <a:solidFill>
                  <a:srgbClr val="000000"/>
                </a:solidFill>
                <a:latin typeface="Consolas"/>
              </a:rPr>
              <a:t>BufferedReader</a:t>
            </a:r>
            <a:r>
              <a:rPr lang="en-US" b="1" dirty="0" smtClean="0">
                <a:solidFill>
                  <a:srgbClr val="000000"/>
                </a:solidFill>
                <a:latin typeface="Consolas"/>
              </a:rPr>
              <a:t>(</a:t>
            </a:r>
            <a:endParaRPr lang="bg-BG" b="1" dirty="0" smtClean="0">
              <a:solidFill>
                <a:srgbClr val="000000"/>
              </a:solidFill>
              <a:latin typeface="Consolas"/>
            </a:endParaRPr>
          </a:p>
          <a:p>
            <a:pPr>
              <a:spcBef>
                <a:spcPts val="600"/>
              </a:spcBef>
            </a:pPr>
            <a:r>
              <a:rPr lang="bg-BG" b="1" dirty="0" smtClean="0">
                <a:solidFill>
                  <a:srgbClr val="7F0055"/>
                </a:solidFill>
                <a:latin typeface="Consolas"/>
              </a:rPr>
              <a:t>        </a:t>
            </a:r>
            <a:r>
              <a:rPr lang="en-US" b="1" dirty="0" smtClean="0">
                <a:solidFill>
                  <a:srgbClr val="7F0055"/>
                </a:solidFill>
                <a:latin typeface="Consolas"/>
              </a:rPr>
              <a:t>new</a:t>
            </a:r>
            <a:r>
              <a:rPr lang="en-US" b="1" dirty="0" smtClean="0">
                <a:solidFill>
                  <a:srgbClr val="000000"/>
                </a:solidFill>
                <a:latin typeface="Consolas"/>
              </a:rPr>
              <a:t> </a:t>
            </a:r>
            <a:r>
              <a:rPr lang="en-US" b="1" dirty="0" err="1" smtClean="0">
                <a:solidFill>
                  <a:srgbClr val="000000"/>
                </a:solidFill>
                <a:latin typeface="Consolas"/>
              </a:rPr>
              <a:t>InputStreamReader</a:t>
            </a:r>
            <a:r>
              <a:rPr lang="en-US" b="1" dirty="0" smtClean="0">
                <a:solidFill>
                  <a:srgbClr val="000000"/>
                </a:solidFill>
                <a:latin typeface="Consolas"/>
              </a:rPr>
              <a:t>(</a:t>
            </a:r>
            <a:r>
              <a:rPr lang="en-US" b="1" dirty="0" err="1" smtClean="0">
                <a:solidFill>
                  <a:srgbClr val="000000"/>
                </a:solidFill>
                <a:latin typeface="Consolas"/>
              </a:rPr>
              <a:t>s.getInputStream</a:t>
            </a:r>
            <a:r>
              <a:rPr lang="en-US" b="1" dirty="0">
                <a:solidFill>
                  <a:srgbClr val="000000"/>
                </a:solidFill>
                <a:latin typeface="Consolas"/>
              </a:rPr>
              <a:t>()));</a:t>
            </a:r>
          </a:p>
          <a:p>
            <a:pPr>
              <a:spcBef>
                <a:spcPts val="600"/>
              </a:spcBef>
            </a:pPr>
            <a:r>
              <a:rPr lang="en-US" b="1" dirty="0">
                <a:solidFill>
                  <a:srgbClr val="000000"/>
                </a:solidFill>
                <a:latin typeface="Consolas"/>
              </a:rPr>
              <a:t>    String line;</a:t>
            </a:r>
          </a:p>
          <a:p>
            <a:pPr>
              <a:spcBef>
                <a:spcPts val="600"/>
              </a:spcBef>
            </a:pPr>
            <a:r>
              <a:rPr lang="en-US" b="1" dirty="0">
                <a:solidFill>
                  <a:srgbClr val="000000"/>
                </a:solidFill>
                <a:latin typeface="Consolas"/>
              </a:rPr>
              <a:t>    </a:t>
            </a:r>
            <a:r>
              <a:rPr lang="en-US" b="1" dirty="0">
                <a:solidFill>
                  <a:srgbClr val="7F0055"/>
                </a:solidFill>
                <a:latin typeface="Consolas"/>
              </a:rPr>
              <a:t>while</a:t>
            </a:r>
            <a:r>
              <a:rPr lang="en-US" b="1" dirty="0">
                <a:solidFill>
                  <a:srgbClr val="000000"/>
                </a:solidFill>
                <a:latin typeface="Consolas"/>
              </a:rPr>
              <a:t> ((line = </a:t>
            </a:r>
            <a:r>
              <a:rPr lang="en-US" b="1" dirty="0" err="1">
                <a:solidFill>
                  <a:srgbClr val="000000"/>
                </a:solidFill>
                <a:latin typeface="Consolas"/>
              </a:rPr>
              <a:t>br.readLine</a:t>
            </a:r>
            <a:r>
              <a:rPr lang="en-US" b="1" dirty="0">
                <a:solidFill>
                  <a:srgbClr val="000000"/>
                </a:solidFill>
                <a:latin typeface="Consolas"/>
              </a:rPr>
              <a:t>()) != </a:t>
            </a:r>
            <a:r>
              <a:rPr lang="en-US" b="1" dirty="0">
                <a:solidFill>
                  <a:srgbClr val="7F0055"/>
                </a:solidFill>
                <a:latin typeface="Consolas"/>
              </a:rPr>
              <a:t>null</a:t>
            </a:r>
            <a:r>
              <a:rPr lang="en-US" b="1" dirty="0">
                <a:solidFill>
                  <a:srgbClr val="000000"/>
                </a:solidFill>
                <a:latin typeface="Consolas"/>
              </a:rPr>
              <a:t>) {</a:t>
            </a:r>
          </a:p>
          <a:p>
            <a:pPr>
              <a:spcBef>
                <a:spcPts val="600"/>
              </a:spcBef>
            </a:pPr>
            <a:r>
              <a:rPr lang="en-US" b="1" dirty="0">
                <a:solidFill>
                  <a:srgbClr val="000000"/>
                </a:solidFill>
                <a:latin typeface="Consolas"/>
              </a:rPr>
              <a:t>        </a:t>
            </a:r>
            <a:r>
              <a:rPr lang="en-US" b="1" dirty="0" err="1">
                <a:solidFill>
                  <a:srgbClr val="000000"/>
                </a:solidFill>
                <a:latin typeface="Consolas"/>
              </a:rPr>
              <a:t>System.out.println</a:t>
            </a:r>
            <a:r>
              <a:rPr lang="en-US" b="1" dirty="0">
                <a:solidFill>
                  <a:srgbClr val="000000"/>
                </a:solidFill>
                <a:latin typeface="Consolas"/>
              </a:rPr>
              <a:t>(line);</a:t>
            </a:r>
          </a:p>
          <a:p>
            <a:pPr>
              <a:spcBef>
                <a:spcPts val="600"/>
              </a:spcBef>
            </a:pPr>
            <a:r>
              <a:rPr lang="en-US" b="1" dirty="0">
                <a:solidFill>
                  <a:srgbClr val="000000"/>
                </a:solidFill>
                <a:latin typeface="Consolas"/>
              </a:rPr>
              <a:t>    }</a:t>
            </a:r>
          </a:p>
          <a:p>
            <a:pPr>
              <a:spcBef>
                <a:spcPts val="600"/>
              </a:spcBef>
            </a:pPr>
            <a:r>
              <a:rPr lang="en-US" b="1" dirty="0">
                <a:solidFill>
                  <a:srgbClr val="000000"/>
                </a:solidFill>
                <a:latin typeface="Consolas"/>
              </a:rPr>
              <a:t>    </a:t>
            </a:r>
            <a:r>
              <a:rPr lang="en-US" b="1" dirty="0" err="1">
                <a:solidFill>
                  <a:srgbClr val="000000"/>
                </a:solidFill>
                <a:latin typeface="Consolas"/>
              </a:rPr>
              <a:t>pw.close</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err="1">
                <a:solidFill>
                  <a:srgbClr val="000000"/>
                </a:solidFill>
                <a:latin typeface="Consolas"/>
              </a:rPr>
              <a:t>br.close</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err="1">
                <a:solidFill>
                  <a:srgbClr val="000000"/>
                </a:solidFill>
                <a:latin typeface="Consolas"/>
              </a:rPr>
              <a:t>s.close</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err="1">
                <a:solidFill>
                  <a:srgbClr val="000000"/>
                </a:solidFill>
                <a:latin typeface="Consolas"/>
              </a:rPr>
              <a:t>IOException</a:t>
            </a:r>
            <a:r>
              <a:rPr lang="en-US" b="1" dirty="0">
                <a:solidFill>
                  <a:srgbClr val="000000"/>
                </a:solidFill>
                <a:latin typeface="Consolas"/>
              </a:rPr>
              <a:t> e) {</a:t>
            </a:r>
          </a:p>
          <a:p>
            <a:pPr>
              <a:spcBef>
                <a:spcPts val="600"/>
              </a:spcBef>
            </a:pPr>
            <a:r>
              <a:rPr lang="en-US" b="1" dirty="0">
                <a:solidFill>
                  <a:srgbClr val="000000"/>
                </a:solidFill>
                <a:latin typeface="Consolas"/>
              </a:rPr>
              <a:t>}</a:t>
            </a:r>
            <a:endParaRPr lang="en-US" sz="3200" b="1" dirty="0"/>
          </a:p>
        </p:txBody>
      </p:sp>
      <p:grpSp>
        <p:nvGrpSpPr>
          <p:cNvPr id="37" name="Group 36"/>
          <p:cNvGrpSpPr/>
          <p:nvPr/>
        </p:nvGrpSpPr>
        <p:grpSpPr>
          <a:xfrm>
            <a:off x="5566351" y="5585365"/>
            <a:ext cx="3193721" cy="890004"/>
            <a:chOff x="5123229" y="5389717"/>
            <a:chExt cx="3193721" cy="890004"/>
          </a:xfrm>
        </p:grpSpPr>
        <p:grpSp>
          <p:nvGrpSpPr>
            <p:cNvPr id="38" name="Group 37"/>
            <p:cNvGrpSpPr/>
            <p:nvPr/>
          </p:nvGrpSpPr>
          <p:grpSpPr>
            <a:xfrm>
              <a:off x="5123229" y="5389717"/>
              <a:ext cx="1296237" cy="437419"/>
              <a:chOff x="5123229" y="5389717"/>
              <a:chExt cx="1296237" cy="437419"/>
            </a:xfrm>
          </p:grpSpPr>
          <p:sp>
            <p:nvSpPr>
              <p:cNvPr id="56" name="Rounded Rectangle 55"/>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7" name="TextBox 56"/>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40" name="Straight Arrow Connector 39"/>
            <p:cNvCxnSpPr/>
            <p:nvPr/>
          </p:nvCxnSpPr>
          <p:spPr>
            <a:xfrm flipH="1">
              <a:off x="5720548" y="5913829"/>
              <a:ext cx="1865922"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7020713" y="5389717"/>
              <a:ext cx="1296237" cy="437419"/>
              <a:chOff x="5123229" y="5389717"/>
              <a:chExt cx="1296237" cy="437419"/>
            </a:xfrm>
          </p:grpSpPr>
          <p:sp>
            <p:nvSpPr>
              <p:cNvPr id="52" name="Rounded Rectangle 51"/>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3" name="TextBox 52"/>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nvGrpSpPr>
            <p:cNvPr id="44" name="Group 43"/>
            <p:cNvGrpSpPr/>
            <p:nvPr/>
          </p:nvGrpSpPr>
          <p:grpSpPr>
            <a:xfrm>
              <a:off x="5259378" y="6002722"/>
              <a:ext cx="1023937" cy="276999"/>
              <a:chOff x="5289158" y="4593022"/>
              <a:chExt cx="1023937" cy="276999"/>
            </a:xfrm>
          </p:grpSpPr>
          <p:sp>
            <p:nvSpPr>
              <p:cNvPr id="48" name="Rounded Rectangle 47"/>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9" name="TextBox 48"/>
              <p:cNvSpPr txBox="1"/>
              <p:nvPr/>
            </p:nvSpPr>
            <p:spPr>
              <a:xfrm>
                <a:off x="5340261" y="4608409"/>
                <a:ext cx="921727"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Response</a:t>
                </a:r>
              </a:p>
            </p:txBody>
          </p:sp>
        </p:grpSp>
      </p:gr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a:t>Пакетът </a:t>
            </a:r>
            <a:r>
              <a:rPr lang="en-US" sz="2000" b="0" dirty="0" smtClean="0"/>
              <a:t>java.nio</a:t>
            </a:r>
            <a:r>
              <a:rPr lang="bg-BG" sz="2000" b="0" dirty="0" smtClean="0"/>
              <a:t> (1)</a:t>
            </a:r>
            <a:endParaRPr lang="en-US" sz="2000" b="0" dirty="0"/>
          </a:p>
        </p:txBody>
      </p:sp>
      <p:sp>
        <p:nvSpPr>
          <p:cNvPr id="3" name="Text Placeholder 2"/>
          <p:cNvSpPr>
            <a:spLocks noGrp="1"/>
          </p:cNvSpPr>
          <p:nvPr>
            <p:ph type="body" sz="quarter" idx="10"/>
          </p:nvPr>
        </p:nvSpPr>
        <p:spPr>
          <a:xfrm>
            <a:off x="324000" y="1377538"/>
            <a:ext cx="8494713" cy="4916384"/>
          </a:xfrm>
        </p:spPr>
        <p:txBody>
          <a:bodyPr/>
          <a:lstStyle/>
          <a:p>
            <a:r>
              <a:rPr lang="bg-BG" dirty="0" smtClean="0"/>
              <a:t>Въведен от </a:t>
            </a:r>
            <a:r>
              <a:rPr lang="en-US" dirty="0" smtClean="0"/>
              <a:t>JDK 1.4</a:t>
            </a:r>
            <a:r>
              <a:rPr lang="bg-BG" dirty="0" smtClean="0"/>
              <a:t>.</a:t>
            </a:r>
          </a:p>
          <a:p>
            <a:r>
              <a:rPr lang="bg-BG" dirty="0" smtClean="0"/>
              <a:t>Позволява асинхронни входно-изходни (</a:t>
            </a:r>
            <a:r>
              <a:rPr lang="en-US" dirty="0" smtClean="0"/>
              <a:t>I</a:t>
            </a:r>
            <a:r>
              <a:rPr lang="bg-BG" dirty="0" smtClean="0"/>
              <a:t>/О)</a:t>
            </a:r>
            <a:r>
              <a:rPr lang="en-US" dirty="0" smtClean="0"/>
              <a:t> </a:t>
            </a:r>
            <a:r>
              <a:rPr lang="bg-BG" dirty="0" smtClean="0"/>
              <a:t>операции.</a:t>
            </a:r>
          </a:p>
          <a:p>
            <a:r>
              <a:rPr lang="bg-BG" dirty="0" smtClean="0"/>
              <a:t>Намалява генерирането на боклук, чрез използването на буфери с директна памет (</a:t>
            </a:r>
            <a:r>
              <a:rPr lang="en-US" dirty="0" smtClean="0"/>
              <a:t>DMA)</a:t>
            </a:r>
            <a:r>
              <a:rPr lang="bg-BG" dirty="0" smtClean="0"/>
              <a:t>, при които при писането и четенето в сокетите не се извършва копиране на данни.</a:t>
            </a:r>
          </a:p>
          <a:p>
            <a:r>
              <a:rPr lang="bg-BG" dirty="0" smtClean="0"/>
              <a:t>Основни обекти:</a:t>
            </a:r>
          </a:p>
          <a:p>
            <a:pPr lvl="1">
              <a:buFont typeface="Arial" pitchFamily="34" charset="0"/>
              <a:buChar char="•"/>
            </a:pPr>
            <a:r>
              <a:rPr lang="bg-BG" b="1" dirty="0" smtClean="0"/>
              <a:t>Канали (</a:t>
            </a:r>
            <a:r>
              <a:rPr lang="en-US" b="1" dirty="0" smtClean="0"/>
              <a:t>Channels</a:t>
            </a:r>
            <a:r>
              <a:rPr lang="bg-BG" b="1" dirty="0" smtClean="0"/>
              <a:t>)</a:t>
            </a:r>
            <a:r>
              <a:rPr lang="bg-BG" dirty="0" smtClean="0"/>
              <a:t> – Подобни на потоците (</a:t>
            </a:r>
            <a:r>
              <a:rPr lang="en-US" dirty="0" smtClean="0"/>
              <a:t>Stream). </a:t>
            </a:r>
            <a:r>
              <a:rPr lang="bg-BG" dirty="0" smtClean="0"/>
              <a:t>Представляват една връзка, като от тях може да се чете и да се записва. Основните класове: </a:t>
            </a:r>
            <a:r>
              <a:rPr lang="en-US" b="1" dirty="0" err="1" smtClean="0"/>
              <a:t>FileChannel</a:t>
            </a:r>
            <a:r>
              <a:rPr lang="bg-BG" b="1" dirty="0" smtClean="0"/>
              <a:t>, </a:t>
            </a:r>
            <a:r>
              <a:rPr lang="en-US" b="1" dirty="0" err="1" smtClean="0"/>
              <a:t>DatagramChannel</a:t>
            </a:r>
            <a:r>
              <a:rPr lang="bg-BG" b="1" dirty="0" smtClean="0"/>
              <a:t>, </a:t>
            </a:r>
            <a:r>
              <a:rPr lang="en-US" b="1" dirty="0" smtClean="0"/>
              <a:t>SocketChannel</a:t>
            </a:r>
            <a:r>
              <a:rPr lang="bg-BG" b="1" dirty="0" smtClean="0"/>
              <a:t>, </a:t>
            </a:r>
            <a:r>
              <a:rPr lang="en-US" b="1" dirty="0" smtClean="0"/>
              <a:t>ServerSocketChannel</a:t>
            </a:r>
            <a:r>
              <a:rPr lang="bg-BG" dirty="0" smtClean="0"/>
              <a:t>.</a:t>
            </a:r>
          </a:p>
          <a:p>
            <a:pPr lvl="1">
              <a:buFont typeface="Arial" pitchFamily="34" charset="0"/>
              <a:buChar char="•"/>
            </a:pPr>
            <a:r>
              <a:rPr lang="bg-BG" b="1" dirty="0" smtClean="0"/>
              <a:t>Буфери (</a:t>
            </a:r>
            <a:r>
              <a:rPr lang="en-US" b="1" dirty="0" smtClean="0"/>
              <a:t>Buffers</a:t>
            </a:r>
            <a:r>
              <a:rPr lang="bg-BG" b="1" dirty="0" smtClean="0"/>
              <a:t>)</a:t>
            </a:r>
            <a:r>
              <a:rPr lang="bg-BG" dirty="0" smtClean="0"/>
              <a:t> – Представляват блок от паметта в която може да записваш данни. Използват се за четенето и запис в</a:t>
            </a:r>
            <a:r>
              <a:rPr lang="en-US" dirty="0" smtClean="0"/>
              <a:t> NIO</a:t>
            </a:r>
            <a:r>
              <a:rPr lang="bg-BG" dirty="0" smtClean="0"/>
              <a:t> канали (</a:t>
            </a:r>
            <a:r>
              <a:rPr lang="en-US" dirty="0" smtClean="0"/>
              <a:t>channels).</a:t>
            </a:r>
            <a:endParaRPr lang="bg-BG" dirty="0" smtClean="0"/>
          </a:p>
          <a:p>
            <a:pPr lvl="1">
              <a:buFont typeface="Arial" pitchFamily="34" charset="0"/>
              <a:buChar char="•"/>
            </a:pPr>
            <a:r>
              <a:rPr lang="bg-BG" b="1" dirty="0" smtClean="0"/>
              <a:t>Селектор (</a:t>
            </a:r>
            <a:r>
              <a:rPr lang="en-US" b="1" dirty="0" smtClean="0"/>
              <a:t>Selector)</a:t>
            </a:r>
            <a:r>
              <a:rPr lang="en-US" dirty="0" smtClean="0"/>
              <a:t> – </a:t>
            </a:r>
            <a:r>
              <a:rPr lang="bg-BG" dirty="0" smtClean="0"/>
              <a:t>Компонент в който се регистрират канали и може да обработва повече от един канал в една нишка.</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bg-BG" sz="2000" b="0" dirty="0" smtClean="0"/>
              <a:t>Пакетът </a:t>
            </a:r>
            <a:r>
              <a:rPr lang="en-US" sz="2000" b="0" dirty="0" smtClean="0"/>
              <a:t>java.nio</a:t>
            </a:r>
            <a:r>
              <a:rPr lang="bg-BG" sz="2000" b="0" dirty="0" smtClean="0"/>
              <a:t> (2)</a:t>
            </a:r>
            <a:endParaRPr lang="en-US" sz="2000" b="0" dirty="0"/>
          </a:p>
        </p:txBody>
      </p:sp>
      <p:sp>
        <p:nvSpPr>
          <p:cNvPr id="3" name="Text Placeholder 2"/>
          <p:cNvSpPr>
            <a:spLocks noGrp="1"/>
          </p:cNvSpPr>
          <p:nvPr>
            <p:ph type="body" sz="quarter" idx="10"/>
          </p:nvPr>
        </p:nvSpPr>
        <p:spPr>
          <a:xfrm>
            <a:off x="324644" y="4160376"/>
            <a:ext cx="4544240" cy="2276050"/>
          </a:xfrm>
        </p:spPr>
        <p:txBody>
          <a:bodyPr/>
          <a:lstStyle/>
          <a:p>
            <a:r>
              <a:rPr lang="bg-BG" dirty="0" smtClean="0"/>
              <a:t>Нишка селектор (</a:t>
            </a:r>
            <a:r>
              <a:rPr lang="en-US" dirty="0" smtClean="0"/>
              <a:t>Selector</a:t>
            </a:r>
            <a:r>
              <a:rPr lang="bg-BG" dirty="0" smtClean="0"/>
              <a:t>), която позволява обработването на няколко канала от една нишка.</a:t>
            </a:r>
          </a:p>
          <a:p>
            <a:r>
              <a:rPr lang="bg-BG" dirty="0" smtClean="0"/>
              <a:t>Намалява броя на нишките като премахва нуждата от отделна нишка за всяка връзка </a:t>
            </a:r>
            <a:r>
              <a:rPr lang="en-US" dirty="0" smtClean="0"/>
              <a:t>(connection)</a:t>
            </a:r>
            <a:r>
              <a:rPr lang="bg-BG" dirty="0" smtClean="0"/>
              <a:t>.</a:t>
            </a:r>
          </a:p>
          <a:p>
            <a:r>
              <a:rPr lang="bg-BG" dirty="0" smtClean="0"/>
              <a:t>Асинхронни (неблокиращи) операции.</a:t>
            </a:r>
            <a:endParaRPr lang="en-US" dirty="0" smtClean="0"/>
          </a:p>
          <a:p>
            <a:endParaRPr lang="bg-BG" dirty="0" smtClean="0"/>
          </a:p>
        </p:txBody>
      </p:sp>
      <p:pic>
        <p:nvPicPr>
          <p:cNvPr id="4" name="Picture 3" descr="nio-vs-io-4.png"/>
          <p:cNvPicPr>
            <a:picLocks noChangeAspect="1"/>
          </p:cNvPicPr>
          <p:nvPr/>
        </p:nvPicPr>
        <p:blipFill>
          <a:blip r:embed="rId2" cstate="print"/>
          <a:stretch>
            <a:fillRect/>
          </a:stretch>
        </p:blipFill>
        <p:spPr>
          <a:xfrm>
            <a:off x="213001" y="1299764"/>
            <a:ext cx="4761905" cy="2619048"/>
          </a:xfrm>
          <a:prstGeom prst="rect">
            <a:avLst/>
          </a:prstGeom>
        </p:spPr>
      </p:pic>
      <p:pic>
        <p:nvPicPr>
          <p:cNvPr id="5" name="Picture 4" descr="overview-selectors.png"/>
          <p:cNvPicPr>
            <a:picLocks noChangeAspect="1"/>
          </p:cNvPicPr>
          <p:nvPr/>
        </p:nvPicPr>
        <p:blipFill>
          <a:blip r:embed="rId3" cstate="print"/>
          <a:stretch>
            <a:fillRect/>
          </a:stretch>
        </p:blipFill>
        <p:spPr>
          <a:xfrm>
            <a:off x="4899940" y="3343019"/>
            <a:ext cx="3885715" cy="3076191"/>
          </a:xfrm>
          <a:prstGeom prst="rect">
            <a:avLst/>
          </a:prstGeom>
        </p:spPr>
      </p:pic>
      <p:sp>
        <p:nvSpPr>
          <p:cNvPr id="6" name="TextBox 5"/>
          <p:cNvSpPr txBox="1"/>
          <p:nvPr/>
        </p:nvSpPr>
        <p:spPr>
          <a:xfrm>
            <a:off x="5202195" y="1460824"/>
            <a:ext cx="3608172" cy="152349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За класовете от пакета </a:t>
            </a:r>
            <a:r>
              <a:rPr lang="en-US" kern="0" dirty="0" smtClean="0">
                <a:ea typeface="Arial Unicode MS" pitchFamily="34" charset="-128"/>
                <a:cs typeface="Arial Unicode MS" pitchFamily="34" charset="-128"/>
              </a:rPr>
              <a:t>java.net </a:t>
            </a:r>
            <a:r>
              <a:rPr lang="bg-BG" kern="0" dirty="0" smtClean="0">
                <a:ea typeface="Arial Unicode MS" pitchFamily="34" charset="-128"/>
                <a:cs typeface="Arial Unicode MS" pitchFamily="34" charset="-128"/>
              </a:rPr>
              <a:t>е необходимо да има една нишка за всяка връзка (</a:t>
            </a:r>
            <a:r>
              <a:rPr lang="en-US" kern="0" dirty="0" smtClean="0">
                <a:ea typeface="Arial Unicode MS" pitchFamily="34" charset="-128"/>
                <a:cs typeface="Arial Unicode MS" pitchFamily="34" charset="-128"/>
              </a:rPr>
              <a:t>connection)</a:t>
            </a:r>
            <a:r>
              <a:rPr lang="bg-BG" kern="0" dirty="0" smtClean="0">
                <a:ea typeface="Arial Unicode MS" pitchFamily="34" charset="-128"/>
                <a:cs typeface="Arial Unicode MS" pitchFamily="34" charset="-128"/>
              </a:rPr>
              <a:t>.</a:t>
            </a:r>
            <a:endParaRPr lang="en-US"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Синхронни (блокиращи) операции.</a:t>
            </a:r>
            <a:endParaRPr lang="bg-BG" sz="1800" kern="0" dirty="0" err="1" smtClean="0">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isco-home-network.JPG"/>
          <p:cNvPicPr>
            <a:picLocks noGrp="1" noChangeAspect="1"/>
          </p:cNvPicPr>
          <p:nvPr>
            <p:ph sz="quarter" idx="10"/>
          </p:nvPr>
        </p:nvPicPr>
        <p:blipFill>
          <a:blip r:embed="rId2" cstate="print"/>
          <a:stretch>
            <a:fillRect/>
          </a:stretch>
        </p:blipFill>
        <p:spPr>
          <a:xfrm>
            <a:off x="1048871" y="1274003"/>
            <a:ext cx="6983505" cy="5180253"/>
          </a:xfrm>
        </p:spPr>
      </p:pic>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a:t>Мрежата</a:t>
            </a:r>
          </a:p>
        </p:txBody>
      </p:sp>
    </p:spTree>
    <p:extLst>
      <p:ext uri="{BB962C8B-B14F-4D97-AF65-F5344CB8AC3E}">
        <p14:creationId xmlns:p14="http://schemas.microsoft.com/office/powerpoint/2010/main" val="22464235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en-US" sz="2000" b="0" dirty="0" err="1" smtClean="0"/>
              <a:t>java.nio.channels.ServerSocketChannel</a:t>
            </a:r>
            <a:endParaRPr lang="en-US" sz="2000" b="0" dirty="0"/>
          </a:p>
        </p:txBody>
      </p:sp>
      <p:sp>
        <p:nvSpPr>
          <p:cNvPr id="3" name="Text Placeholder 2"/>
          <p:cNvSpPr>
            <a:spLocks noGrp="1"/>
          </p:cNvSpPr>
          <p:nvPr>
            <p:ph type="body" sz="quarter" idx="10"/>
          </p:nvPr>
        </p:nvSpPr>
        <p:spPr>
          <a:xfrm>
            <a:off x="324000" y="1330036"/>
            <a:ext cx="8494713" cy="5106390"/>
          </a:xfrm>
        </p:spPr>
        <p:txBody>
          <a:bodyPr/>
          <a:lstStyle/>
          <a:p>
            <a:pPr>
              <a:spcBef>
                <a:spcPts val="0"/>
              </a:spcBef>
            </a:pPr>
            <a:r>
              <a:rPr lang="en-US" dirty="0" smtClean="0"/>
              <a:t>ServerSocketChannel</a:t>
            </a:r>
            <a:r>
              <a:rPr lang="bg-BG" dirty="0" smtClean="0"/>
              <a:t> е канал (</a:t>
            </a:r>
            <a:r>
              <a:rPr lang="en-US" dirty="0" err="1" smtClean="0"/>
              <a:t>java.nio.Channel</a:t>
            </a:r>
            <a:r>
              <a:rPr lang="en-US" dirty="0" smtClean="0"/>
              <a:t>), </a:t>
            </a:r>
            <a:r>
              <a:rPr lang="bg-BG" dirty="0" smtClean="0"/>
              <a:t>който може да слуша за входящи </a:t>
            </a:r>
            <a:r>
              <a:rPr lang="en-US" dirty="0" smtClean="0"/>
              <a:t>TCP </a:t>
            </a:r>
            <a:r>
              <a:rPr lang="bg-BG" dirty="0" smtClean="0"/>
              <a:t>повиквания, точно както </a:t>
            </a:r>
            <a:r>
              <a:rPr lang="en-US" dirty="0" err="1" smtClean="0"/>
              <a:t>ServerSocket</a:t>
            </a:r>
            <a:r>
              <a:rPr lang="en-US" dirty="0" smtClean="0"/>
              <a:t>.</a:t>
            </a:r>
          </a:p>
          <a:p>
            <a:pPr>
              <a:spcBef>
                <a:spcPts val="0"/>
              </a:spcBef>
            </a:pPr>
            <a:endParaRPr lang="bg-BG" dirty="0" smtClean="0"/>
          </a:p>
          <a:p>
            <a:pPr>
              <a:spcBef>
                <a:spcPts val="600"/>
              </a:spcBef>
            </a:pPr>
            <a:r>
              <a:rPr lang="en-US" sz="1600" b="1" dirty="0" smtClean="0">
                <a:solidFill>
                  <a:srgbClr val="000000"/>
                </a:solidFill>
                <a:latin typeface="Consolas"/>
              </a:rPr>
              <a:t>ServerSocketChannel </a:t>
            </a:r>
            <a:r>
              <a:rPr lang="en-US" sz="1600" b="1" dirty="0" err="1" smtClean="0">
                <a:solidFill>
                  <a:srgbClr val="000000"/>
                </a:solidFill>
                <a:latin typeface="Consolas"/>
              </a:rPr>
              <a:t>serverSocketChannel</a:t>
            </a:r>
            <a:r>
              <a:rPr lang="en-US" sz="1600" b="1" dirty="0" smtClean="0">
                <a:solidFill>
                  <a:srgbClr val="000000"/>
                </a:solidFill>
                <a:latin typeface="Consolas"/>
              </a:rPr>
              <a:t> = </a:t>
            </a:r>
            <a:r>
              <a:rPr lang="en-US" sz="1600" b="1" dirty="0" err="1" smtClean="0">
                <a:solidFill>
                  <a:srgbClr val="000000"/>
                </a:solidFill>
                <a:latin typeface="Consolas"/>
              </a:rPr>
              <a:t>ServerSocketChannel.</a:t>
            </a:r>
            <a:r>
              <a:rPr lang="en-US" sz="1600" b="1" i="1" dirty="0" err="1" smtClean="0">
                <a:solidFill>
                  <a:srgbClr val="000000"/>
                </a:solidFill>
                <a:latin typeface="Consolas"/>
              </a:rPr>
              <a:t>open</a:t>
            </a:r>
            <a:r>
              <a:rPr lang="en-US" sz="1600" b="1" i="1" dirty="0" smtClean="0">
                <a:solidFill>
                  <a:srgbClr val="000000"/>
                </a:solidFill>
                <a:latin typeface="Consolas"/>
              </a:rPr>
              <a:t>();</a:t>
            </a:r>
          </a:p>
          <a:p>
            <a:pPr>
              <a:spcBef>
                <a:spcPts val="600"/>
              </a:spcBef>
            </a:pPr>
            <a:r>
              <a:rPr lang="en-US" sz="1600" b="1" dirty="0" err="1" smtClean="0">
                <a:solidFill>
                  <a:srgbClr val="000000"/>
                </a:solidFill>
                <a:latin typeface="Consolas"/>
              </a:rPr>
              <a:t>serverSocketChannel.socket</a:t>
            </a:r>
            <a:r>
              <a:rPr lang="en-US" sz="1600" b="1" dirty="0" smtClean="0">
                <a:solidFill>
                  <a:srgbClr val="000000"/>
                </a:solidFill>
                <a:latin typeface="Consolas"/>
              </a:rPr>
              <a:t>().bind(</a:t>
            </a:r>
            <a:r>
              <a:rPr lang="en-US" sz="1600" b="1" dirty="0" smtClean="0">
                <a:solidFill>
                  <a:srgbClr val="7F0055"/>
                </a:solidFill>
                <a:latin typeface="Consolas"/>
              </a:rPr>
              <a:t>new</a:t>
            </a:r>
            <a:r>
              <a:rPr lang="en-US" sz="1600" b="1" dirty="0" smtClean="0">
                <a:solidFill>
                  <a:srgbClr val="000000"/>
                </a:solidFill>
                <a:latin typeface="Consolas"/>
              </a:rPr>
              <a:t> </a:t>
            </a:r>
            <a:r>
              <a:rPr lang="en-US" sz="1600" b="1" dirty="0" err="1" smtClean="0">
                <a:solidFill>
                  <a:srgbClr val="000000"/>
                </a:solidFill>
                <a:latin typeface="Consolas"/>
              </a:rPr>
              <a:t>InetSocketAddress</a:t>
            </a:r>
            <a:r>
              <a:rPr lang="en-US" sz="1600" b="1" dirty="0" smtClean="0">
                <a:solidFill>
                  <a:srgbClr val="000000"/>
                </a:solidFill>
                <a:latin typeface="Consolas"/>
              </a:rPr>
              <a:t>(9999));</a:t>
            </a:r>
          </a:p>
          <a:p>
            <a:pPr>
              <a:spcBef>
                <a:spcPts val="600"/>
              </a:spcBef>
            </a:pPr>
            <a:endParaRPr lang="bg-BG" sz="1600" b="1" dirty="0" smtClean="0">
              <a:latin typeface="Consolas"/>
            </a:endParaRPr>
          </a:p>
          <a:p>
            <a:pPr>
              <a:spcBef>
                <a:spcPts val="600"/>
              </a:spcBef>
            </a:pPr>
            <a:r>
              <a:rPr lang="en-US" sz="1600" b="1" dirty="0" smtClean="0">
                <a:solidFill>
                  <a:srgbClr val="7F0055"/>
                </a:solidFill>
                <a:latin typeface="Consolas"/>
              </a:rPr>
              <a:t>while</a:t>
            </a:r>
            <a:r>
              <a:rPr lang="en-US" sz="1600" b="1" dirty="0" smtClean="0">
                <a:solidFill>
                  <a:srgbClr val="000000"/>
                </a:solidFill>
                <a:latin typeface="Consolas"/>
              </a:rPr>
              <a:t>(</a:t>
            </a:r>
            <a:r>
              <a:rPr lang="en-US" sz="1600" b="1" dirty="0" smtClean="0">
                <a:solidFill>
                  <a:srgbClr val="7F0055"/>
                </a:solidFill>
                <a:latin typeface="Consolas"/>
              </a:rPr>
              <a:t>true</a:t>
            </a:r>
            <a:r>
              <a:rPr lang="en-US" sz="1600" b="1" dirty="0" smtClean="0">
                <a:solidFill>
                  <a:srgbClr val="000000"/>
                </a:solidFill>
                <a:latin typeface="Consolas"/>
              </a:rPr>
              <a:t>){</a:t>
            </a:r>
          </a:p>
          <a:p>
            <a:pPr>
              <a:spcBef>
                <a:spcPts val="600"/>
              </a:spcBef>
            </a:pPr>
            <a:r>
              <a:rPr lang="en-US" sz="1600" b="1" dirty="0" smtClean="0">
                <a:solidFill>
                  <a:srgbClr val="000000"/>
                </a:solidFill>
                <a:latin typeface="Consolas"/>
              </a:rPr>
              <a:t>    </a:t>
            </a:r>
            <a:r>
              <a:rPr lang="en-US" sz="1600" b="1" dirty="0">
                <a:solidFill>
                  <a:srgbClr val="000000"/>
                </a:solidFill>
                <a:latin typeface="Consolas"/>
              </a:rPr>
              <a:t>SocketChannel </a:t>
            </a:r>
            <a:r>
              <a:rPr lang="en-US" sz="1600" b="1" dirty="0" err="1">
                <a:solidFill>
                  <a:srgbClr val="000000"/>
                </a:solidFill>
                <a:latin typeface="Consolas"/>
              </a:rPr>
              <a:t>socketChannel</a:t>
            </a:r>
            <a:r>
              <a:rPr lang="en-US" sz="1600" b="1" dirty="0">
                <a:solidFill>
                  <a:srgbClr val="000000"/>
                </a:solidFill>
                <a:latin typeface="Consolas"/>
              </a:rPr>
              <a:t> = </a:t>
            </a:r>
            <a:r>
              <a:rPr lang="en-US" sz="1600" b="1" dirty="0" err="1">
                <a:solidFill>
                  <a:srgbClr val="000000"/>
                </a:solidFill>
                <a:latin typeface="Consolas"/>
              </a:rPr>
              <a:t>serverSocketChannel.accept</a:t>
            </a:r>
            <a:r>
              <a:rPr lang="en-US" sz="1600" b="1" dirty="0">
                <a:solidFill>
                  <a:srgbClr val="000000"/>
                </a:solidFill>
                <a:latin typeface="Consolas"/>
              </a:rPr>
              <a:t>();</a:t>
            </a:r>
          </a:p>
          <a:p>
            <a:pPr>
              <a:spcBef>
                <a:spcPts val="600"/>
              </a:spcBef>
            </a:pPr>
            <a:r>
              <a:rPr lang="en-US" sz="1600" b="1" dirty="0" smtClean="0">
                <a:solidFill>
                  <a:srgbClr val="000000"/>
                </a:solidFill>
                <a:latin typeface="Consolas"/>
              </a:rPr>
              <a:t>    ...</a:t>
            </a:r>
          </a:p>
          <a:p>
            <a:pPr>
              <a:spcBef>
                <a:spcPts val="600"/>
              </a:spcBef>
            </a:pPr>
            <a:r>
              <a:rPr lang="bg-BG" sz="1600" b="1" dirty="0" smtClean="0">
                <a:solidFill>
                  <a:srgbClr val="000000"/>
                </a:solidFill>
                <a:latin typeface="Consolas"/>
              </a:rPr>
              <a:t>}</a:t>
            </a:r>
            <a:endParaRPr lang="en-US" sz="1600" b="1" dirty="0" smtClean="0">
              <a:solidFill>
                <a:srgbClr val="000000"/>
              </a:solidFill>
              <a:latin typeface="Consolas"/>
            </a:endParaRPr>
          </a:p>
          <a:p>
            <a:r>
              <a:rPr lang="en-US" dirty="0" smtClean="0"/>
              <a:t>SocketChannel</a:t>
            </a:r>
            <a:r>
              <a:rPr lang="bg-BG" dirty="0" smtClean="0"/>
              <a:t> </a:t>
            </a:r>
            <a:r>
              <a:rPr lang="en-US" dirty="0" smtClean="0"/>
              <a:t> </a:t>
            </a:r>
            <a:r>
              <a:rPr lang="bg-BG" dirty="0" smtClean="0"/>
              <a:t>представлява една </a:t>
            </a:r>
            <a:r>
              <a:rPr lang="en-US" dirty="0" smtClean="0"/>
              <a:t>TCP</a:t>
            </a:r>
            <a:r>
              <a:rPr lang="bg-BG" dirty="0" smtClean="0"/>
              <a:t> връзка. За да се използва асинхронно трябва да се регистрира в селектор.</a:t>
            </a:r>
            <a:endParaRPr lang="en-US" dirty="0" smtClean="0"/>
          </a:p>
          <a:p>
            <a:endParaRPr lang="bg-BG" dirty="0" smtClean="0"/>
          </a:p>
          <a:p>
            <a:r>
              <a:rPr lang="en-US" sz="1600" b="1" dirty="0" err="1">
                <a:solidFill>
                  <a:srgbClr val="000000"/>
                </a:solidFill>
                <a:latin typeface="Consolas"/>
              </a:rPr>
              <a:t>socketChannel.register</a:t>
            </a:r>
            <a:r>
              <a:rPr lang="en-US" sz="1600" b="1" dirty="0">
                <a:solidFill>
                  <a:srgbClr val="000000"/>
                </a:solidFill>
                <a:latin typeface="Consolas"/>
              </a:rPr>
              <a:t>(</a:t>
            </a:r>
            <a:r>
              <a:rPr lang="en-US" sz="1600" b="1" dirty="0">
                <a:solidFill>
                  <a:srgbClr val="2A00FF"/>
                </a:solidFill>
                <a:latin typeface="Consolas"/>
              </a:rPr>
              <a:t>selector</a:t>
            </a:r>
            <a:r>
              <a:rPr lang="en-US" sz="1600" b="1" dirty="0">
                <a:solidFill>
                  <a:srgbClr val="000000"/>
                </a:solidFill>
                <a:latin typeface="Consolas"/>
              </a:rPr>
              <a:t>, </a:t>
            </a:r>
            <a:r>
              <a:rPr lang="en-US" sz="1600" b="1" dirty="0" err="1">
                <a:solidFill>
                  <a:srgbClr val="000000"/>
                </a:solidFill>
                <a:latin typeface="Consolas"/>
              </a:rPr>
              <a:t>SelectionKey.</a:t>
            </a:r>
            <a:r>
              <a:rPr lang="en-US" sz="1600" b="1" dirty="0" err="1">
                <a:solidFill>
                  <a:srgbClr val="2A00FF"/>
                </a:solidFill>
                <a:latin typeface="Consolas"/>
              </a:rPr>
              <a:t>OP_READ</a:t>
            </a:r>
            <a:r>
              <a:rPr lang="en-US" sz="1600" b="1" dirty="0">
                <a:solidFill>
                  <a:srgbClr val="000000"/>
                </a:solidFill>
                <a:latin typeface="Consolas"/>
              </a:rPr>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en-US" sz="2000" b="0" dirty="0" err="1" smtClean="0"/>
              <a:t>java.nio.channels.SocketChannel</a:t>
            </a:r>
            <a:r>
              <a:rPr lang="en-US" sz="2000" b="0" dirty="0" smtClean="0"/>
              <a:t> </a:t>
            </a:r>
            <a:r>
              <a:rPr lang="bg-BG" sz="2000" b="0" dirty="0" smtClean="0"/>
              <a:t>- Четене</a:t>
            </a:r>
            <a:endParaRPr lang="en-US" sz="2000" b="0" dirty="0"/>
          </a:p>
        </p:txBody>
      </p:sp>
      <p:sp>
        <p:nvSpPr>
          <p:cNvPr id="3" name="Text Placeholder 2"/>
          <p:cNvSpPr>
            <a:spLocks noGrp="1"/>
          </p:cNvSpPr>
          <p:nvPr>
            <p:ph type="body" sz="quarter" idx="10"/>
          </p:nvPr>
        </p:nvSpPr>
        <p:spPr>
          <a:xfrm>
            <a:off x="324000" y="1365663"/>
            <a:ext cx="8494713" cy="5130140"/>
          </a:xfrm>
        </p:spPr>
        <p:txBody>
          <a:bodyPr/>
          <a:lstStyle/>
          <a:p>
            <a:pPr>
              <a:spcBef>
                <a:spcPts val="600"/>
              </a:spcBef>
            </a:pPr>
            <a:r>
              <a:rPr lang="bg-BG" dirty="0" smtClean="0"/>
              <a:t>Четене на няколко канала от един селектор.</a:t>
            </a:r>
          </a:p>
          <a:p>
            <a:pPr>
              <a:spcBef>
                <a:spcPts val="600"/>
              </a:spcBef>
            </a:pPr>
            <a:endParaRPr lang="bg-BG" dirty="0" smtClean="0"/>
          </a:p>
          <a:p>
            <a:pPr>
              <a:spcBef>
                <a:spcPts val="600"/>
              </a:spcBef>
            </a:pPr>
            <a:r>
              <a:rPr lang="en-US" sz="1600" b="1" dirty="0" smtClean="0">
                <a:solidFill>
                  <a:srgbClr val="7F0055"/>
                </a:solidFill>
                <a:latin typeface="Consolas"/>
              </a:rPr>
              <a:t>while</a:t>
            </a:r>
            <a:r>
              <a:rPr lang="en-US" sz="1600" b="1" dirty="0" smtClean="0">
                <a:solidFill>
                  <a:srgbClr val="000000"/>
                </a:solidFill>
                <a:latin typeface="Consolas"/>
              </a:rPr>
              <a:t> (</a:t>
            </a:r>
            <a:r>
              <a:rPr lang="en-US" sz="1600" b="1" dirty="0" smtClean="0">
                <a:solidFill>
                  <a:srgbClr val="7F0055"/>
                </a:solidFill>
                <a:latin typeface="Consolas"/>
              </a:rPr>
              <a:t>true</a:t>
            </a:r>
            <a:r>
              <a:rPr lang="en-US" sz="1600" b="1" dirty="0" smtClean="0">
                <a:solidFill>
                  <a:srgbClr val="000000"/>
                </a:solidFill>
                <a:latin typeface="Consolas"/>
              </a:rPr>
              <a:t>) {</a:t>
            </a:r>
          </a:p>
          <a:p>
            <a:pPr>
              <a:spcBef>
                <a:spcPts val="600"/>
              </a:spcBef>
            </a:pPr>
            <a:r>
              <a:rPr lang="bg-BG" sz="1600" b="1" dirty="0" smtClean="0">
                <a:solidFill>
                  <a:srgbClr val="7F0055"/>
                </a:solidFill>
                <a:latin typeface="Consolas"/>
              </a:rPr>
              <a:t>  </a:t>
            </a:r>
            <a:r>
              <a:rPr lang="en-US" sz="1600" b="1" dirty="0" smtClean="0">
                <a:solidFill>
                  <a:srgbClr val="7F0055"/>
                </a:solidFill>
                <a:latin typeface="Consolas"/>
              </a:rPr>
              <a:t>  </a:t>
            </a:r>
            <a:r>
              <a:rPr lang="en-US" sz="1600" b="1" dirty="0" err="1" smtClean="0">
                <a:solidFill>
                  <a:srgbClr val="7F0055"/>
                </a:solidFill>
                <a:latin typeface="Consolas"/>
              </a:rPr>
              <a:t>int</a:t>
            </a:r>
            <a:r>
              <a:rPr lang="en-US" sz="1600" b="1" dirty="0" smtClean="0">
                <a:solidFill>
                  <a:srgbClr val="000000"/>
                </a:solidFill>
                <a:latin typeface="Consolas"/>
              </a:rPr>
              <a:t> </a:t>
            </a:r>
            <a:r>
              <a:rPr lang="en-US" sz="1600" b="1" dirty="0" err="1" smtClean="0">
                <a:solidFill>
                  <a:srgbClr val="000000"/>
                </a:solidFill>
                <a:latin typeface="Consolas"/>
              </a:rPr>
              <a:t>readyChannels</a:t>
            </a:r>
            <a:r>
              <a:rPr lang="en-US" sz="1600" b="1" dirty="0" smtClean="0">
                <a:solidFill>
                  <a:srgbClr val="000000"/>
                </a:solidFill>
                <a:latin typeface="Consolas"/>
              </a:rPr>
              <a:t> = </a:t>
            </a:r>
            <a:r>
              <a:rPr lang="en-US" sz="1600" b="1" dirty="0" err="1" smtClean="0">
                <a:solidFill>
                  <a:srgbClr val="0000C0"/>
                </a:solidFill>
                <a:latin typeface="Consolas"/>
              </a:rPr>
              <a:t>selector</a:t>
            </a:r>
            <a:r>
              <a:rPr lang="en-US" sz="1600" b="1" dirty="0" err="1" smtClean="0">
                <a:solidFill>
                  <a:srgbClr val="000000"/>
                </a:solidFill>
                <a:latin typeface="Consolas"/>
              </a:rPr>
              <a:t>.select</a:t>
            </a:r>
            <a:r>
              <a:rPr lang="en-US" sz="1600" b="1" dirty="0" smtClean="0">
                <a:solidFill>
                  <a:srgbClr val="000000"/>
                </a:solidFill>
                <a:latin typeface="Consolas"/>
              </a:rPr>
              <a:t>();</a:t>
            </a:r>
          </a:p>
          <a:p>
            <a:pPr>
              <a:spcBef>
                <a:spcPts val="600"/>
              </a:spcBef>
            </a:pPr>
            <a:r>
              <a:rPr lang="en-US" sz="1600" b="1" dirty="0" smtClean="0">
                <a:solidFill>
                  <a:srgbClr val="7F0055"/>
                </a:solidFill>
                <a:latin typeface="Consolas"/>
              </a:rPr>
              <a:t>  </a:t>
            </a:r>
            <a:r>
              <a:rPr lang="bg-BG" sz="1600" b="1" dirty="0" smtClean="0">
                <a:solidFill>
                  <a:srgbClr val="7F0055"/>
                </a:solidFill>
                <a:latin typeface="Consolas"/>
              </a:rPr>
              <a:t>  </a:t>
            </a:r>
            <a:r>
              <a:rPr lang="en-US" sz="1600" b="1" dirty="0" smtClean="0">
                <a:solidFill>
                  <a:srgbClr val="7F0055"/>
                </a:solidFill>
                <a:latin typeface="Consolas"/>
              </a:rPr>
              <a:t>if</a:t>
            </a:r>
            <a:r>
              <a:rPr lang="en-US" sz="1600" b="1" dirty="0" smtClean="0">
                <a:solidFill>
                  <a:srgbClr val="000000"/>
                </a:solidFill>
                <a:latin typeface="Consolas"/>
              </a:rPr>
              <a:t> (</a:t>
            </a:r>
            <a:r>
              <a:rPr lang="en-US" sz="1600" b="1" dirty="0" err="1" smtClean="0">
                <a:solidFill>
                  <a:srgbClr val="000000"/>
                </a:solidFill>
                <a:latin typeface="Consolas"/>
              </a:rPr>
              <a:t>readyChannels</a:t>
            </a:r>
            <a:r>
              <a:rPr lang="en-US" sz="1600" b="1" dirty="0" smtClean="0">
                <a:solidFill>
                  <a:srgbClr val="000000"/>
                </a:solidFill>
                <a:latin typeface="Consolas"/>
              </a:rPr>
              <a:t> == 0) </a:t>
            </a:r>
            <a:r>
              <a:rPr lang="en-US" sz="1600" b="1" dirty="0" smtClean="0">
                <a:solidFill>
                  <a:srgbClr val="7F0055"/>
                </a:solidFill>
                <a:latin typeface="Consolas"/>
              </a:rPr>
              <a:t>continue</a:t>
            </a:r>
            <a:r>
              <a:rPr lang="en-US" sz="1600" b="1" dirty="0" smtClean="0">
                <a:solidFill>
                  <a:srgbClr val="000000"/>
                </a:solidFill>
                <a:latin typeface="Consolas"/>
              </a:rPr>
              <a:t>;</a:t>
            </a:r>
          </a:p>
          <a:p>
            <a:pPr>
              <a:spcBef>
                <a:spcPts val="600"/>
              </a:spcBef>
            </a:pPr>
            <a:endParaRPr lang="bg-BG" sz="1600" b="1" dirty="0" smtClean="0">
              <a:solidFill>
                <a:srgbClr val="000000"/>
              </a:solidFill>
              <a:latin typeface="Consolas"/>
            </a:endParaRPr>
          </a:p>
          <a:p>
            <a:pPr>
              <a:spcBef>
                <a:spcPts val="600"/>
              </a:spcBef>
            </a:pPr>
            <a:r>
              <a:rPr lang="bg-BG" sz="1600" b="1" dirty="0" smtClean="0">
                <a:solidFill>
                  <a:srgbClr val="000000"/>
                </a:solidFill>
                <a:latin typeface="Consolas"/>
              </a:rPr>
              <a:t>  </a:t>
            </a:r>
            <a:r>
              <a:rPr lang="en-US" sz="1600" b="1" dirty="0" smtClean="0">
                <a:solidFill>
                  <a:srgbClr val="000000"/>
                </a:solidFill>
                <a:latin typeface="Consolas"/>
              </a:rPr>
              <a:t>  Set&lt;</a:t>
            </a:r>
            <a:r>
              <a:rPr lang="en-US" sz="1600" b="1" dirty="0" err="1" smtClean="0">
                <a:solidFill>
                  <a:srgbClr val="000000"/>
                </a:solidFill>
                <a:latin typeface="Consolas"/>
              </a:rPr>
              <a:t>SelectionKey</a:t>
            </a:r>
            <a:r>
              <a:rPr lang="en-US" sz="1600" b="1" dirty="0" smtClean="0">
                <a:solidFill>
                  <a:srgbClr val="000000"/>
                </a:solidFill>
                <a:latin typeface="Consolas"/>
              </a:rPr>
              <a:t>&gt; </a:t>
            </a:r>
            <a:r>
              <a:rPr lang="en-US" sz="1600" b="1" dirty="0" err="1" smtClean="0">
                <a:solidFill>
                  <a:srgbClr val="000000"/>
                </a:solidFill>
                <a:latin typeface="Consolas"/>
              </a:rPr>
              <a:t>selectedKeys</a:t>
            </a:r>
            <a:r>
              <a:rPr lang="en-US" sz="1600" b="1" dirty="0" smtClean="0">
                <a:solidFill>
                  <a:srgbClr val="000000"/>
                </a:solidFill>
                <a:latin typeface="Consolas"/>
              </a:rPr>
              <a:t> = </a:t>
            </a:r>
            <a:r>
              <a:rPr lang="en-US" sz="1600" b="1" dirty="0" err="1" smtClean="0">
                <a:solidFill>
                  <a:srgbClr val="0000C0"/>
                </a:solidFill>
                <a:latin typeface="Consolas"/>
              </a:rPr>
              <a:t>selector</a:t>
            </a:r>
            <a:r>
              <a:rPr lang="en-US" sz="1600" b="1" dirty="0" err="1" smtClean="0">
                <a:solidFill>
                  <a:srgbClr val="000000"/>
                </a:solidFill>
                <a:latin typeface="Consolas"/>
              </a:rPr>
              <a:t>.selectedKeys</a:t>
            </a:r>
            <a:r>
              <a:rPr lang="en-US" sz="1600" b="1" dirty="0" smtClean="0">
                <a:solidFill>
                  <a:srgbClr val="000000"/>
                </a:solidFill>
                <a:latin typeface="Consolas"/>
              </a:rPr>
              <a:t>();</a:t>
            </a:r>
          </a:p>
          <a:p>
            <a:pPr>
              <a:spcBef>
                <a:spcPts val="600"/>
              </a:spcBef>
            </a:pPr>
            <a:r>
              <a:rPr lang="en-US" sz="1600" b="1" dirty="0" smtClean="0">
                <a:solidFill>
                  <a:srgbClr val="000000"/>
                </a:solidFill>
                <a:latin typeface="Consolas"/>
              </a:rPr>
              <a:t>  </a:t>
            </a:r>
            <a:r>
              <a:rPr lang="bg-BG" sz="1600" b="1" dirty="0" smtClean="0">
                <a:solidFill>
                  <a:srgbClr val="000000"/>
                </a:solidFill>
                <a:latin typeface="Consolas"/>
              </a:rPr>
              <a:t>  </a:t>
            </a:r>
            <a:r>
              <a:rPr lang="en-US" sz="1600" b="1" dirty="0" err="1" smtClean="0">
                <a:solidFill>
                  <a:srgbClr val="000000"/>
                </a:solidFill>
                <a:latin typeface="Consolas"/>
              </a:rPr>
              <a:t>Iterator</a:t>
            </a:r>
            <a:r>
              <a:rPr lang="en-US" sz="1600" b="1" dirty="0" smtClean="0">
                <a:solidFill>
                  <a:srgbClr val="000000"/>
                </a:solidFill>
                <a:latin typeface="Consolas"/>
              </a:rPr>
              <a:t>&lt;</a:t>
            </a:r>
            <a:r>
              <a:rPr lang="en-US" sz="1600" b="1" dirty="0" err="1" smtClean="0">
                <a:solidFill>
                  <a:srgbClr val="000000"/>
                </a:solidFill>
                <a:latin typeface="Consolas"/>
              </a:rPr>
              <a:t>SelectionKey</a:t>
            </a:r>
            <a:r>
              <a:rPr lang="en-US" sz="1600" b="1" dirty="0" smtClean="0">
                <a:solidFill>
                  <a:srgbClr val="000000"/>
                </a:solidFill>
                <a:latin typeface="Consolas"/>
              </a:rPr>
              <a:t>&gt; </a:t>
            </a:r>
            <a:r>
              <a:rPr lang="en-US" sz="1600" b="1" dirty="0" err="1" smtClean="0">
                <a:solidFill>
                  <a:srgbClr val="000000"/>
                </a:solidFill>
                <a:latin typeface="Consolas"/>
              </a:rPr>
              <a:t>keyIterator</a:t>
            </a:r>
            <a:r>
              <a:rPr lang="en-US" sz="1600" b="1" dirty="0" smtClean="0">
                <a:solidFill>
                  <a:srgbClr val="000000"/>
                </a:solidFill>
                <a:latin typeface="Consolas"/>
              </a:rPr>
              <a:t> = </a:t>
            </a:r>
            <a:r>
              <a:rPr lang="en-US" sz="1600" b="1" dirty="0" err="1" smtClean="0">
                <a:solidFill>
                  <a:srgbClr val="000000"/>
                </a:solidFill>
                <a:latin typeface="Consolas"/>
              </a:rPr>
              <a:t>selectedKeys.iterator</a:t>
            </a:r>
            <a:r>
              <a:rPr lang="en-US" sz="1600" b="1" dirty="0" smtClean="0">
                <a:solidFill>
                  <a:srgbClr val="000000"/>
                </a:solidFill>
                <a:latin typeface="Consolas"/>
              </a:rPr>
              <a:t>();</a:t>
            </a:r>
          </a:p>
          <a:p>
            <a:pPr>
              <a:spcBef>
                <a:spcPts val="600"/>
              </a:spcBef>
            </a:pPr>
            <a:r>
              <a:rPr lang="bg-BG" sz="1600" b="1" dirty="0" smtClean="0">
                <a:solidFill>
                  <a:srgbClr val="7F0055"/>
                </a:solidFill>
                <a:latin typeface="Consolas"/>
              </a:rPr>
              <a:t>  </a:t>
            </a:r>
            <a:r>
              <a:rPr lang="en-US" sz="1600" b="1" dirty="0" smtClean="0">
                <a:solidFill>
                  <a:srgbClr val="7F0055"/>
                </a:solidFill>
                <a:latin typeface="Consolas"/>
              </a:rPr>
              <a:t>  while</a:t>
            </a:r>
            <a:r>
              <a:rPr lang="en-US" sz="1600" b="1" dirty="0" smtClean="0">
                <a:solidFill>
                  <a:srgbClr val="000000"/>
                </a:solidFill>
                <a:latin typeface="Consolas"/>
              </a:rPr>
              <a:t> (</a:t>
            </a:r>
            <a:r>
              <a:rPr lang="en-US" sz="1600" b="1" dirty="0" err="1" smtClean="0">
                <a:solidFill>
                  <a:srgbClr val="000000"/>
                </a:solidFill>
                <a:latin typeface="Consolas"/>
              </a:rPr>
              <a:t>keyIterator.hasNext</a:t>
            </a:r>
            <a:r>
              <a:rPr lang="en-US" sz="1600" b="1" dirty="0" smtClean="0">
                <a:solidFill>
                  <a:srgbClr val="000000"/>
                </a:solidFill>
                <a:latin typeface="Consolas"/>
              </a:rPr>
              <a:t>()) {</a:t>
            </a:r>
          </a:p>
          <a:p>
            <a:pPr>
              <a:spcBef>
                <a:spcPts val="600"/>
              </a:spcBef>
            </a:pPr>
            <a:r>
              <a:rPr lang="bg-BG" sz="1600" b="1" dirty="0" smtClean="0">
                <a:solidFill>
                  <a:srgbClr val="000000"/>
                </a:solidFill>
                <a:latin typeface="Consolas"/>
              </a:rPr>
              <a:t>    </a:t>
            </a:r>
            <a:r>
              <a:rPr lang="en-US" sz="1600" b="1" dirty="0" smtClean="0">
                <a:solidFill>
                  <a:srgbClr val="000000"/>
                </a:solidFill>
                <a:latin typeface="Consolas"/>
              </a:rPr>
              <a:t>    </a:t>
            </a:r>
            <a:r>
              <a:rPr lang="en-US" sz="1600" b="1" dirty="0" err="1" smtClean="0">
                <a:solidFill>
                  <a:srgbClr val="000000"/>
                </a:solidFill>
                <a:latin typeface="Consolas"/>
              </a:rPr>
              <a:t>SelectionKey</a:t>
            </a:r>
            <a:r>
              <a:rPr lang="en-US" sz="1600" b="1" dirty="0" smtClean="0">
                <a:solidFill>
                  <a:srgbClr val="000000"/>
                </a:solidFill>
                <a:latin typeface="Consolas"/>
              </a:rPr>
              <a:t> key = </a:t>
            </a:r>
            <a:r>
              <a:rPr lang="en-US" sz="1600" b="1" dirty="0" err="1" smtClean="0">
                <a:solidFill>
                  <a:srgbClr val="000000"/>
                </a:solidFill>
                <a:latin typeface="Consolas"/>
              </a:rPr>
              <a:t>keyIterator.next</a:t>
            </a:r>
            <a:r>
              <a:rPr lang="en-US" sz="1600" b="1" dirty="0" smtClean="0">
                <a:solidFill>
                  <a:srgbClr val="000000"/>
                </a:solidFill>
                <a:latin typeface="Consolas"/>
              </a:rPr>
              <a:t>();</a:t>
            </a:r>
          </a:p>
          <a:p>
            <a:pPr>
              <a:spcBef>
                <a:spcPts val="600"/>
              </a:spcBef>
            </a:pPr>
            <a:r>
              <a:rPr lang="en-US" sz="1600" b="1" dirty="0" smtClean="0">
                <a:solidFill>
                  <a:srgbClr val="7F0055"/>
                </a:solidFill>
                <a:latin typeface="Consolas"/>
              </a:rPr>
              <a:t>    </a:t>
            </a:r>
            <a:r>
              <a:rPr lang="bg-BG" sz="1600" b="1" dirty="0" smtClean="0">
                <a:solidFill>
                  <a:srgbClr val="7F0055"/>
                </a:solidFill>
                <a:latin typeface="Consolas"/>
              </a:rPr>
              <a:t>    </a:t>
            </a:r>
            <a:r>
              <a:rPr lang="en-US" sz="1600" b="1" dirty="0" smtClean="0">
                <a:solidFill>
                  <a:srgbClr val="7F0055"/>
                </a:solidFill>
                <a:latin typeface="Consolas"/>
              </a:rPr>
              <a:t>if</a:t>
            </a:r>
            <a:r>
              <a:rPr lang="en-US" sz="1600" b="1" dirty="0" smtClean="0">
                <a:solidFill>
                  <a:srgbClr val="000000"/>
                </a:solidFill>
                <a:latin typeface="Consolas"/>
              </a:rPr>
              <a:t> (</a:t>
            </a:r>
            <a:r>
              <a:rPr lang="en-US" sz="1600" b="1" dirty="0" err="1" smtClean="0">
                <a:solidFill>
                  <a:srgbClr val="000000"/>
                </a:solidFill>
                <a:latin typeface="Consolas"/>
              </a:rPr>
              <a:t>key.isReadable</a:t>
            </a:r>
            <a:r>
              <a:rPr lang="en-US" sz="1600" b="1" dirty="0" smtClean="0">
                <a:solidFill>
                  <a:srgbClr val="000000"/>
                </a:solidFill>
                <a:latin typeface="Consolas"/>
              </a:rPr>
              <a:t>()) {</a:t>
            </a:r>
          </a:p>
          <a:p>
            <a:pPr>
              <a:spcBef>
                <a:spcPts val="600"/>
              </a:spcBef>
            </a:pPr>
            <a:r>
              <a:rPr lang="bg-BG" sz="1600" b="1" dirty="0" smtClean="0">
                <a:solidFill>
                  <a:srgbClr val="3F7F5F"/>
                </a:solidFill>
                <a:latin typeface="Consolas"/>
              </a:rPr>
              <a:t>    </a:t>
            </a:r>
            <a:r>
              <a:rPr lang="en-US" sz="1600" b="1" dirty="0" smtClean="0">
                <a:solidFill>
                  <a:srgbClr val="3F7F5F"/>
                </a:solidFill>
                <a:latin typeface="Consolas"/>
              </a:rPr>
              <a:t>      </a:t>
            </a:r>
            <a:r>
              <a:rPr lang="bg-BG" sz="1600" b="1" dirty="0" smtClean="0">
                <a:solidFill>
                  <a:srgbClr val="3F7F5F"/>
                </a:solidFill>
                <a:latin typeface="Consolas"/>
              </a:rPr>
              <a:t>  </a:t>
            </a:r>
            <a:r>
              <a:rPr lang="en-US" sz="1600" b="1" dirty="0" smtClean="0">
                <a:solidFill>
                  <a:srgbClr val="3F7F5F"/>
                </a:solidFill>
                <a:latin typeface="Consolas"/>
              </a:rPr>
              <a:t>//A channel is ready for reading</a:t>
            </a:r>
          </a:p>
          <a:p>
            <a:pPr>
              <a:spcBef>
                <a:spcPts val="600"/>
              </a:spcBef>
            </a:pPr>
            <a:r>
              <a:rPr lang="en-US" sz="1600" b="1" dirty="0" smtClean="0">
                <a:solidFill>
                  <a:srgbClr val="000000"/>
                </a:solidFill>
                <a:latin typeface="Consolas"/>
              </a:rPr>
              <a:t>    </a:t>
            </a:r>
            <a:r>
              <a:rPr lang="bg-BG" sz="1600" b="1" dirty="0" smtClean="0">
                <a:solidFill>
                  <a:srgbClr val="000000"/>
                </a:solidFill>
                <a:latin typeface="Consolas"/>
              </a:rPr>
              <a:t>    }</a:t>
            </a:r>
          </a:p>
          <a:p>
            <a:pPr>
              <a:spcBef>
                <a:spcPts val="600"/>
              </a:spcBef>
            </a:pPr>
            <a:r>
              <a:rPr lang="bg-BG" sz="1600" b="1" dirty="0" smtClean="0">
                <a:solidFill>
                  <a:srgbClr val="000000"/>
                </a:solidFill>
                <a:latin typeface="Consolas"/>
              </a:rPr>
              <a:t>    </a:t>
            </a:r>
            <a:r>
              <a:rPr lang="en-US" sz="1600" b="1" dirty="0" smtClean="0">
                <a:solidFill>
                  <a:srgbClr val="000000"/>
                </a:solidFill>
                <a:latin typeface="Consolas"/>
              </a:rPr>
              <a:t>    </a:t>
            </a:r>
            <a:r>
              <a:rPr lang="en-US" sz="1600" b="1" dirty="0" err="1" smtClean="0">
                <a:solidFill>
                  <a:srgbClr val="000000"/>
                </a:solidFill>
                <a:latin typeface="Consolas"/>
              </a:rPr>
              <a:t>keyIterator.remove</a:t>
            </a:r>
            <a:r>
              <a:rPr lang="en-US" sz="1600" b="1" dirty="0" smtClean="0">
                <a:solidFill>
                  <a:srgbClr val="000000"/>
                </a:solidFill>
                <a:latin typeface="Consolas"/>
              </a:rPr>
              <a:t>();</a:t>
            </a:r>
          </a:p>
          <a:p>
            <a:pPr>
              <a:spcBef>
                <a:spcPts val="600"/>
              </a:spcBef>
            </a:pPr>
            <a:r>
              <a:rPr lang="en-US" sz="1600" b="1" dirty="0" smtClean="0">
                <a:solidFill>
                  <a:srgbClr val="000000"/>
                </a:solidFill>
                <a:latin typeface="Consolas"/>
              </a:rPr>
              <a:t>   </a:t>
            </a:r>
            <a:r>
              <a:rPr lang="bg-BG" sz="1600" b="1" dirty="0" smtClean="0">
                <a:solidFill>
                  <a:srgbClr val="000000"/>
                </a:solidFill>
                <a:latin typeface="Consolas"/>
              </a:rPr>
              <a:t> }</a:t>
            </a:r>
          </a:p>
          <a:p>
            <a:pPr>
              <a:spcBef>
                <a:spcPts val="600"/>
              </a:spcBef>
            </a:pPr>
            <a:r>
              <a:rPr lang="bg-BG" sz="1600" b="1" dirty="0" smtClean="0">
                <a:solidFill>
                  <a:srgbClr val="000000"/>
                </a:solidFill>
                <a:latin typeface="Consolas"/>
              </a:rPr>
              <a:t>}</a:t>
            </a:r>
            <a:endParaRPr lang="en-US" sz="1600" b="1" dirty="0"/>
          </a:p>
        </p:txBody>
      </p:sp>
      <p:grpSp>
        <p:nvGrpSpPr>
          <p:cNvPr id="16" name="Group 15"/>
          <p:cNvGrpSpPr/>
          <p:nvPr/>
        </p:nvGrpSpPr>
        <p:grpSpPr>
          <a:xfrm>
            <a:off x="5566351" y="5131569"/>
            <a:ext cx="3193721" cy="891215"/>
            <a:chOff x="5123229" y="4935921"/>
            <a:chExt cx="3193721" cy="891215"/>
          </a:xfrm>
        </p:grpSpPr>
        <p:grpSp>
          <p:nvGrpSpPr>
            <p:cNvPr id="17" name="Group 16"/>
            <p:cNvGrpSpPr/>
            <p:nvPr/>
          </p:nvGrpSpPr>
          <p:grpSpPr>
            <a:xfrm>
              <a:off x="5123229" y="5389717"/>
              <a:ext cx="1296237" cy="437419"/>
              <a:chOff x="5123229" y="5389717"/>
              <a:chExt cx="1296237" cy="437419"/>
            </a:xfrm>
          </p:grpSpPr>
          <p:sp>
            <p:nvSpPr>
              <p:cNvPr id="35" name="Rounded Rectangle 34"/>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TextBox 35"/>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18" name="Straight Arrow Connector 17"/>
            <p:cNvCxnSpPr/>
            <p:nvPr/>
          </p:nvCxnSpPr>
          <p:spPr>
            <a:xfrm>
              <a:off x="5720546" y="5303636"/>
              <a:ext cx="186592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7020713" y="5389717"/>
              <a:ext cx="1296237" cy="437419"/>
              <a:chOff x="5123229" y="5389717"/>
              <a:chExt cx="1296237" cy="437419"/>
            </a:xfrm>
          </p:grpSpPr>
          <p:sp>
            <p:nvSpPr>
              <p:cNvPr id="31" name="Rounded Rectangle 30"/>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TextBox 31"/>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nvGrpSpPr>
            <p:cNvPr id="22" name="Group 21"/>
            <p:cNvGrpSpPr/>
            <p:nvPr/>
          </p:nvGrpSpPr>
          <p:grpSpPr>
            <a:xfrm>
              <a:off x="7156862" y="4935921"/>
              <a:ext cx="1023937" cy="276999"/>
              <a:chOff x="5289158" y="4593022"/>
              <a:chExt cx="1023937" cy="276999"/>
            </a:xfrm>
          </p:grpSpPr>
          <p:sp>
            <p:nvSpPr>
              <p:cNvPr id="29" name="Rounded Rectangle 28"/>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0" name="TextBox 29"/>
              <p:cNvSpPr txBox="1"/>
              <p:nvPr/>
            </p:nvSpPr>
            <p:spPr>
              <a:xfrm>
                <a:off x="5419612" y="4608410"/>
                <a:ext cx="763029"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Request</a:t>
                </a:r>
              </a:p>
            </p:txBody>
          </p:sp>
        </p:gr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Мрежова комуникация с </a:t>
            </a:r>
            <a:r>
              <a:rPr lang="en-US" dirty="0"/>
              <a:t>Java</a:t>
            </a:r>
            <a:r>
              <a:rPr lang="bg-BG" dirty="0"/>
              <a:t/>
            </a:r>
            <a:br>
              <a:rPr lang="bg-BG" dirty="0"/>
            </a:br>
            <a:r>
              <a:rPr lang="en-US" sz="2000" b="0" dirty="0" smtClean="0"/>
              <a:t> </a:t>
            </a:r>
            <a:r>
              <a:rPr lang="en-US" sz="2000" b="0" dirty="0" err="1" smtClean="0"/>
              <a:t>java.nio.channels.SocketChannel</a:t>
            </a:r>
            <a:r>
              <a:rPr lang="en-US" sz="2000" b="0" dirty="0" smtClean="0"/>
              <a:t> - </a:t>
            </a:r>
            <a:r>
              <a:rPr lang="bg-BG" sz="2000" b="0" dirty="0" smtClean="0"/>
              <a:t>Запис</a:t>
            </a:r>
            <a:endParaRPr lang="en-US" sz="2000" dirty="0"/>
          </a:p>
        </p:txBody>
      </p:sp>
      <p:sp>
        <p:nvSpPr>
          <p:cNvPr id="3" name="Text Placeholder 2"/>
          <p:cNvSpPr>
            <a:spLocks noGrp="1"/>
          </p:cNvSpPr>
          <p:nvPr>
            <p:ph type="body" sz="quarter" idx="10"/>
          </p:nvPr>
        </p:nvSpPr>
        <p:spPr>
          <a:xfrm>
            <a:off x="324000" y="1353787"/>
            <a:ext cx="8494713" cy="5035138"/>
          </a:xfrm>
        </p:spPr>
        <p:txBody>
          <a:bodyPr/>
          <a:lstStyle/>
          <a:p>
            <a:pPr>
              <a:spcBef>
                <a:spcPts val="0"/>
              </a:spcBef>
            </a:pPr>
            <a:r>
              <a:rPr lang="bg-BG" dirty="0" smtClean="0"/>
              <a:t>Използваме </a:t>
            </a:r>
            <a:r>
              <a:rPr lang="en-US" dirty="0" smtClean="0"/>
              <a:t>SocketChannel </a:t>
            </a:r>
            <a:r>
              <a:rPr lang="bg-BG" dirty="0" smtClean="0"/>
              <a:t>канал (</a:t>
            </a:r>
            <a:r>
              <a:rPr lang="en-US" dirty="0" smtClean="0"/>
              <a:t>channel)</a:t>
            </a:r>
            <a:r>
              <a:rPr lang="bg-BG" dirty="0" smtClean="0"/>
              <a:t> и за изпращане на данни по </a:t>
            </a:r>
            <a:r>
              <a:rPr lang="en-US" dirty="0" smtClean="0"/>
              <a:t>TCP</a:t>
            </a:r>
            <a:r>
              <a:rPr lang="bg-BG" dirty="0" smtClean="0"/>
              <a:t> връзката (</a:t>
            </a:r>
            <a:r>
              <a:rPr lang="en-US" dirty="0" smtClean="0"/>
              <a:t>connection).</a:t>
            </a:r>
          </a:p>
          <a:p>
            <a:pPr>
              <a:spcBef>
                <a:spcPts val="0"/>
              </a:spcBef>
            </a:pPr>
            <a:endParaRPr lang="en-US" dirty="0" smtClean="0"/>
          </a:p>
          <a:p>
            <a:pPr>
              <a:spcBef>
                <a:spcPts val="600"/>
              </a:spcBef>
            </a:pPr>
            <a:r>
              <a:rPr lang="en-US" b="1" dirty="0" smtClean="0">
                <a:solidFill>
                  <a:srgbClr val="000000"/>
                </a:solidFill>
                <a:latin typeface="Consolas" panose="020B0609020204030204" pitchFamily="49" charset="0"/>
                <a:cs typeface="Consolas" panose="020B0609020204030204" pitchFamily="49" charset="0"/>
              </a:rPr>
              <a:t>socketChannel = </a:t>
            </a:r>
            <a:r>
              <a:rPr lang="en-US" b="1" dirty="0" err="1" smtClean="0">
                <a:solidFill>
                  <a:srgbClr val="000000"/>
                </a:solidFill>
                <a:latin typeface="Consolas" panose="020B0609020204030204" pitchFamily="49" charset="0"/>
                <a:cs typeface="Consolas" panose="020B0609020204030204" pitchFamily="49" charset="0"/>
              </a:rPr>
              <a:t>SocketChannel.</a:t>
            </a:r>
            <a:r>
              <a:rPr lang="en-US" b="1" i="1" dirty="0" err="1" smtClean="0">
                <a:solidFill>
                  <a:srgbClr val="000000"/>
                </a:solidFill>
                <a:latin typeface="Consolas" panose="020B0609020204030204" pitchFamily="49" charset="0"/>
                <a:cs typeface="Consolas" panose="020B0609020204030204" pitchFamily="49" charset="0"/>
              </a:rPr>
              <a:t>open</a:t>
            </a:r>
            <a:r>
              <a:rPr lang="en-US" b="1" i="1" dirty="0" smtClean="0">
                <a:solidFill>
                  <a:srgbClr val="000000"/>
                </a:solidFill>
                <a:latin typeface="Consolas" panose="020B0609020204030204" pitchFamily="49" charset="0"/>
                <a:cs typeface="Consolas" panose="020B0609020204030204" pitchFamily="49" charset="0"/>
              </a:rPr>
              <a:t>();</a:t>
            </a:r>
          </a:p>
          <a:p>
            <a:pPr>
              <a:spcBef>
                <a:spcPts val="600"/>
              </a:spcBef>
            </a:pPr>
            <a:r>
              <a:rPr lang="en-US" b="1" dirty="0" err="1" smtClean="0">
                <a:solidFill>
                  <a:srgbClr val="000000"/>
                </a:solidFill>
                <a:latin typeface="Consolas" panose="020B0609020204030204" pitchFamily="49" charset="0"/>
                <a:cs typeface="Consolas" panose="020B0609020204030204" pitchFamily="49" charset="0"/>
              </a:rPr>
              <a:t>socketChannel.connect</a:t>
            </a:r>
            <a:r>
              <a:rPr lang="en-US" b="1" dirty="0" smtClean="0">
                <a:solidFill>
                  <a:srgbClr val="000000"/>
                </a:solidFill>
                <a:latin typeface="Consolas" panose="020B0609020204030204" pitchFamily="49" charset="0"/>
                <a:cs typeface="Consolas" panose="020B0609020204030204" pitchFamily="49" charset="0"/>
              </a:rPr>
              <a:t>(</a:t>
            </a:r>
            <a:r>
              <a:rPr lang="en-US" b="1" dirty="0" smtClean="0">
                <a:solidFill>
                  <a:srgbClr val="7F0055"/>
                </a:solidFill>
                <a:latin typeface="Consolas" panose="020B0609020204030204" pitchFamily="49" charset="0"/>
                <a:cs typeface="Consolas" panose="020B0609020204030204" pitchFamily="49" charset="0"/>
              </a:rPr>
              <a:t>new</a:t>
            </a:r>
            <a:r>
              <a:rPr lang="en-US" b="1" dirty="0" smtClean="0">
                <a:solidFill>
                  <a:srgbClr val="000000"/>
                </a:solidFill>
                <a:latin typeface="Consolas" panose="020B0609020204030204" pitchFamily="49" charset="0"/>
                <a:cs typeface="Consolas" panose="020B0609020204030204" pitchFamily="49" charset="0"/>
              </a:rPr>
              <a:t> </a:t>
            </a:r>
            <a:r>
              <a:rPr lang="en-US" b="1" dirty="0" err="1" smtClean="0">
                <a:solidFill>
                  <a:srgbClr val="000000"/>
                </a:solidFill>
                <a:latin typeface="Consolas" panose="020B0609020204030204" pitchFamily="49" charset="0"/>
                <a:cs typeface="Consolas" panose="020B0609020204030204" pitchFamily="49" charset="0"/>
              </a:rPr>
              <a:t>InetSocketAddress</a:t>
            </a:r>
            <a:r>
              <a:rPr lang="en-US" b="1" dirty="0" smtClean="0">
                <a:solidFill>
                  <a:srgbClr val="000000"/>
                </a:solidFill>
                <a:latin typeface="Consolas" panose="020B0609020204030204" pitchFamily="49" charset="0"/>
                <a:cs typeface="Consolas" panose="020B0609020204030204" pitchFamily="49" charset="0"/>
              </a:rPr>
              <a:t>(</a:t>
            </a:r>
            <a:r>
              <a:rPr lang="en-US" b="1" dirty="0" smtClean="0">
                <a:solidFill>
                  <a:srgbClr val="2A00FF"/>
                </a:solidFill>
                <a:latin typeface="Consolas" panose="020B0609020204030204" pitchFamily="49" charset="0"/>
                <a:cs typeface="Consolas" panose="020B0609020204030204" pitchFamily="49" charset="0"/>
              </a:rPr>
              <a:t>"127.0.0.1"</a:t>
            </a:r>
            <a:r>
              <a:rPr lang="en-US" b="1" dirty="0" smtClean="0">
                <a:solidFill>
                  <a:srgbClr val="000000"/>
                </a:solidFill>
                <a:latin typeface="Consolas" panose="020B0609020204030204" pitchFamily="49" charset="0"/>
                <a:cs typeface="Consolas" panose="020B0609020204030204" pitchFamily="49" charset="0"/>
              </a:rPr>
              <a:t>, 9999));</a:t>
            </a:r>
          </a:p>
          <a:p>
            <a:pPr>
              <a:spcBef>
                <a:spcPts val="600"/>
              </a:spcBef>
            </a:pPr>
            <a:endParaRPr lang="bg-BG" b="1" dirty="0" smtClean="0">
              <a:latin typeface="Consolas" panose="020B0609020204030204" pitchFamily="49" charset="0"/>
              <a:cs typeface="Consolas" panose="020B0609020204030204" pitchFamily="49" charset="0"/>
            </a:endParaRPr>
          </a:p>
          <a:p>
            <a:pPr>
              <a:spcBef>
                <a:spcPts val="600"/>
              </a:spcBef>
            </a:pPr>
            <a:r>
              <a:rPr lang="en-US" b="1" dirty="0" smtClean="0">
                <a:solidFill>
                  <a:srgbClr val="000000"/>
                </a:solidFill>
                <a:latin typeface="Consolas" panose="020B0609020204030204" pitchFamily="49" charset="0"/>
                <a:cs typeface="Consolas" panose="020B0609020204030204" pitchFamily="49" charset="0"/>
              </a:rPr>
              <a:t>String </a:t>
            </a:r>
            <a:r>
              <a:rPr lang="en-US" b="1" dirty="0" err="1" smtClean="0">
                <a:solidFill>
                  <a:srgbClr val="000000"/>
                </a:solidFill>
                <a:latin typeface="Consolas" panose="020B0609020204030204" pitchFamily="49" charset="0"/>
                <a:cs typeface="Consolas" panose="020B0609020204030204" pitchFamily="49" charset="0"/>
              </a:rPr>
              <a:t>newData</a:t>
            </a:r>
            <a:r>
              <a:rPr lang="en-US" b="1" dirty="0" smtClean="0">
                <a:solidFill>
                  <a:srgbClr val="000000"/>
                </a:solidFill>
                <a:latin typeface="Consolas" panose="020B0609020204030204" pitchFamily="49" charset="0"/>
                <a:cs typeface="Consolas" panose="020B0609020204030204" pitchFamily="49" charset="0"/>
              </a:rPr>
              <a:t> = </a:t>
            </a:r>
            <a:r>
              <a:rPr lang="en-US" b="1" dirty="0" smtClean="0">
                <a:solidFill>
                  <a:srgbClr val="2A00FF"/>
                </a:solidFill>
                <a:latin typeface="Consolas" panose="020B0609020204030204" pitchFamily="49" charset="0"/>
                <a:cs typeface="Consolas" panose="020B0609020204030204" pitchFamily="49" charset="0"/>
              </a:rPr>
              <a:t>"Current time: "</a:t>
            </a:r>
            <a:r>
              <a:rPr lang="en-US" b="1" dirty="0" smtClean="0">
                <a:solidFill>
                  <a:srgbClr val="000000"/>
                </a:solidFill>
                <a:latin typeface="Consolas" panose="020B0609020204030204" pitchFamily="49" charset="0"/>
                <a:cs typeface="Consolas" panose="020B0609020204030204" pitchFamily="49" charset="0"/>
              </a:rPr>
              <a:t> + </a:t>
            </a:r>
            <a:r>
              <a:rPr lang="en-US" b="1" dirty="0" err="1" smtClean="0">
                <a:solidFill>
                  <a:srgbClr val="000000"/>
                </a:solidFill>
                <a:latin typeface="Consolas" panose="020B0609020204030204" pitchFamily="49" charset="0"/>
                <a:cs typeface="Consolas" panose="020B0609020204030204" pitchFamily="49" charset="0"/>
              </a:rPr>
              <a:t>System.</a:t>
            </a:r>
            <a:r>
              <a:rPr lang="en-US" b="1" i="1" dirty="0" err="1" smtClean="0">
                <a:solidFill>
                  <a:srgbClr val="000000"/>
                </a:solidFill>
                <a:latin typeface="Consolas" panose="020B0609020204030204" pitchFamily="49" charset="0"/>
                <a:cs typeface="Consolas" panose="020B0609020204030204" pitchFamily="49" charset="0"/>
              </a:rPr>
              <a:t>currentTimeMillis</a:t>
            </a:r>
            <a:r>
              <a:rPr lang="en-US" b="1" i="1" dirty="0" smtClean="0">
                <a:solidFill>
                  <a:srgbClr val="000000"/>
                </a:solidFill>
                <a:latin typeface="Consolas" panose="020B0609020204030204" pitchFamily="49" charset="0"/>
                <a:cs typeface="Consolas" panose="020B0609020204030204" pitchFamily="49" charset="0"/>
              </a:rPr>
              <a:t>();</a:t>
            </a:r>
          </a:p>
          <a:p>
            <a:pPr>
              <a:spcBef>
                <a:spcPts val="600"/>
              </a:spcBef>
            </a:pPr>
            <a:r>
              <a:rPr lang="en-US" b="1" dirty="0" err="1" smtClean="0">
                <a:solidFill>
                  <a:srgbClr val="000000"/>
                </a:solidFill>
                <a:latin typeface="Consolas" panose="020B0609020204030204" pitchFamily="49" charset="0"/>
                <a:cs typeface="Consolas" panose="020B0609020204030204" pitchFamily="49" charset="0"/>
              </a:rPr>
              <a:t>ByteBuffer</a:t>
            </a:r>
            <a:r>
              <a:rPr lang="en-US" b="1" dirty="0" smtClean="0">
                <a:solidFill>
                  <a:srgbClr val="000000"/>
                </a:solidFill>
                <a:latin typeface="Consolas" panose="020B0609020204030204" pitchFamily="49" charset="0"/>
                <a:cs typeface="Consolas" panose="020B0609020204030204" pitchFamily="49" charset="0"/>
              </a:rPr>
              <a:t> </a:t>
            </a:r>
            <a:r>
              <a:rPr lang="en-US" b="1" dirty="0" err="1" smtClean="0">
                <a:solidFill>
                  <a:srgbClr val="000000"/>
                </a:solidFill>
                <a:latin typeface="Consolas" panose="020B0609020204030204" pitchFamily="49" charset="0"/>
                <a:cs typeface="Consolas" panose="020B0609020204030204" pitchFamily="49" charset="0"/>
              </a:rPr>
              <a:t>buf</a:t>
            </a:r>
            <a:r>
              <a:rPr lang="en-US" b="1" dirty="0" smtClean="0">
                <a:solidFill>
                  <a:srgbClr val="000000"/>
                </a:solidFill>
                <a:latin typeface="Consolas" panose="020B0609020204030204" pitchFamily="49" charset="0"/>
                <a:cs typeface="Consolas" panose="020B0609020204030204" pitchFamily="49" charset="0"/>
              </a:rPr>
              <a:t> = </a:t>
            </a:r>
            <a:r>
              <a:rPr lang="en-US" b="1" dirty="0" err="1" smtClean="0">
                <a:solidFill>
                  <a:srgbClr val="000000"/>
                </a:solidFill>
                <a:latin typeface="Consolas" panose="020B0609020204030204" pitchFamily="49" charset="0"/>
                <a:cs typeface="Consolas" panose="020B0609020204030204" pitchFamily="49" charset="0"/>
              </a:rPr>
              <a:t>ByteBuffer.</a:t>
            </a:r>
            <a:r>
              <a:rPr lang="en-US" b="1" i="1" dirty="0" err="1" smtClean="0">
                <a:solidFill>
                  <a:srgbClr val="000000"/>
                </a:solidFill>
                <a:latin typeface="Consolas" panose="020B0609020204030204" pitchFamily="49" charset="0"/>
                <a:cs typeface="Consolas" panose="020B0609020204030204" pitchFamily="49" charset="0"/>
              </a:rPr>
              <a:t>allocate</a:t>
            </a:r>
            <a:r>
              <a:rPr lang="en-US" b="1" i="1" dirty="0" smtClean="0">
                <a:solidFill>
                  <a:srgbClr val="000000"/>
                </a:solidFill>
                <a:latin typeface="Consolas" panose="020B0609020204030204" pitchFamily="49" charset="0"/>
                <a:cs typeface="Consolas" panose="020B0609020204030204" pitchFamily="49" charset="0"/>
              </a:rPr>
              <a:t>(48);</a:t>
            </a:r>
          </a:p>
          <a:p>
            <a:pPr>
              <a:spcBef>
                <a:spcPts val="600"/>
              </a:spcBef>
            </a:pPr>
            <a:r>
              <a:rPr lang="en-US" b="1" dirty="0" err="1" smtClean="0">
                <a:solidFill>
                  <a:srgbClr val="000000"/>
                </a:solidFill>
                <a:latin typeface="Consolas" panose="020B0609020204030204" pitchFamily="49" charset="0"/>
                <a:cs typeface="Consolas" panose="020B0609020204030204" pitchFamily="49" charset="0"/>
              </a:rPr>
              <a:t>buf.clear</a:t>
            </a:r>
            <a:r>
              <a:rPr lang="en-US" b="1" dirty="0" smtClean="0">
                <a:solidFill>
                  <a:srgbClr val="000000"/>
                </a:solidFill>
                <a:latin typeface="Consolas" panose="020B0609020204030204" pitchFamily="49" charset="0"/>
                <a:cs typeface="Consolas" panose="020B0609020204030204" pitchFamily="49" charset="0"/>
              </a:rPr>
              <a:t>();</a:t>
            </a:r>
          </a:p>
          <a:p>
            <a:pPr>
              <a:spcBef>
                <a:spcPts val="600"/>
              </a:spcBef>
            </a:pPr>
            <a:r>
              <a:rPr lang="en-US" b="1" dirty="0" err="1" smtClean="0">
                <a:solidFill>
                  <a:srgbClr val="000000"/>
                </a:solidFill>
                <a:latin typeface="Consolas" panose="020B0609020204030204" pitchFamily="49" charset="0"/>
                <a:cs typeface="Consolas" panose="020B0609020204030204" pitchFamily="49" charset="0"/>
              </a:rPr>
              <a:t>buf.put</a:t>
            </a:r>
            <a:r>
              <a:rPr lang="en-US" b="1" dirty="0" smtClean="0">
                <a:solidFill>
                  <a:srgbClr val="000000"/>
                </a:solidFill>
                <a:latin typeface="Consolas" panose="020B0609020204030204" pitchFamily="49" charset="0"/>
                <a:cs typeface="Consolas" panose="020B0609020204030204" pitchFamily="49" charset="0"/>
              </a:rPr>
              <a:t>(</a:t>
            </a:r>
            <a:r>
              <a:rPr lang="en-US" b="1" dirty="0" err="1" smtClean="0">
                <a:solidFill>
                  <a:srgbClr val="000000"/>
                </a:solidFill>
                <a:latin typeface="Consolas" panose="020B0609020204030204" pitchFamily="49" charset="0"/>
                <a:cs typeface="Consolas" panose="020B0609020204030204" pitchFamily="49" charset="0"/>
              </a:rPr>
              <a:t>newData.getBytes</a:t>
            </a:r>
            <a:r>
              <a:rPr lang="en-US" b="1" dirty="0" smtClean="0">
                <a:solidFill>
                  <a:srgbClr val="000000"/>
                </a:solidFill>
                <a:latin typeface="Consolas" panose="020B0609020204030204" pitchFamily="49" charset="0"/>
                <a:cs typeface="Consolas" panose="020B0609020204030204" pitchFamily="49" charset="0"/>
              </a:rPr>
              <a:t>());</a:t>
            </a:r>
          </a:p>
          <a:p>
            <a:pPr>
              <a:spcBef>
                <a:spcPts val="600"/>
              </a:spcBef>
            </a:pPr>
            <a:r>
              <a:rPr lang="en-US" b="1" dirty="0" err="1" smtClean="0">
                <a:solidFill>
                  <a:srgbClr val="000000"/>
                </a:solidFill>
                <a:latin typeface="Consolas" panose="020B0609020204030204" pitchFamily="49" charset="0"/>
                <a:cs typeface="Consolas" panose="020B0609020204030204" pitchFamily="49" charset="0"/>
              </a:rPr>
              <a:t>buf.flip</a:t>
            </a:r>
            <a:r>
              <a:rPr lang="en-US" b="1" dirty="0" smtClean="0">
                <a:solidFill>
                  <a:srgbClr val="000000"/>
                </a:solidFill>
                <a:latin typeface="Consolas" panose="020B0609020204030204" pitchFamily="49" charset="0"/>
                <a:cs typeface="Consolas" panose="020B0609020204030204" pitchFamily="49" charset="0"/>
              </a:rPr>
              <a:t>();</a:t>
            </a:r>
          </a:p>
          <a:p>
            <a:pPr>
              <a:spcBef>
                <a:spcPts val="600"/>
              </a:spcBef>
            </a:pPr>
            <a:r>
              <a:rPr lang="en-US" b="1" dirty="0" smtClean="0">
                <a:solidFill>
                  <a:srgbClr val="7F0055"/>
                </a:solidFill>
                <a:latin typeface="Consolas" panose="020B0609020204030204" pitchFamily="49" charset="0"/>
                <a:cs typeface="Consolas" panose="020B0609020204030204" pitchFamily="49" charset="0"/>
              </a:rPr>
              <a:t>while</a:t>
            </a:r>
            <a:r>
              <a:rPr lang="en-US" b="1" dirty="0" smtClean="0">
                <a:solidFill>
                  <a:srgbClr val="000000"/>
                </a:solidFill>
                <a:latin typeface="Consolas" panose="020B0609020204030204" pitchFamily="49" charset="0"/>
                <a:cs typeface="Consolas" panose="020B0609020204030204" pitchFamily="49" charset="0"/>
              </a:rPr>
              <a:t>(</a:t>
            </a:r>
            <a:r>
              <a:rPr lang="en-US" b="1" dirty="0" err="1" smtClean="0">
                <a:solidFill>
                  <a:srgbClr val="000000"/>
                </a:solidFill>
                <a:latin typeface="Consolas" panose="020B0609020204030204" pitchFamily="49" charset="0"/>
                <a:cs typeface="Consolas" panose="020B0609020204030204" pitchFamily="49" charset="0"/>
              </a:rPr>
              <a:t>buf.hasRemaining</a:t>
            </a:r>
            <a:r>
              <a:rPr lang="en-US" b="1" dirty="0" smtClean="0">
                <a:solidFill>
                  <a:srgbClr val="000000"/>
                </a:solidFill>
                <a:latin typeface="Consolas" panose="020B0609020204030204" pitchFamily="49" charset="0"/>
                <a:cs typeface="Consolas" panose="020B0609020204030204" pitchFamily="49" charset="0"/>
              </a:rPr>
              <a:t>()) {</a:t>
            </a:r>
          </a:p>
          <a:p>
            <a:pPr>
              <a:spcBef>
                <a:spcPts val="600"/>
              </a:spcBef>
            </a:pPr>
            <a:r>
              <a:rPr lang="en-US" b="1" dirty="0" smtClean="0">
                <a:solidFill>
                  <a:srgbClr val="000000"/>
                </a:solidFill>
                <a:latin typeface="Consolas" panose="020B0609020204030204" pitchFamily="49" charset="0"/>
                <a:cs typeface="Consolas" panose="020B0609020204030204" pitchFamily="49" charset="0"/>
              </a:rPr>
              <a:t>    </a:t>
            </a:r>
            <a:r>
              <a:rPr lang="en-US" b="1" dirty="0" err="1" smtClean="0">
                <a:solidFill>
                  <a:srgbClr val="000000"/>
                </a:solidFill>
                <a:latin typeface="Consolas" panose="020B0609020204030204" pitchFamily="49" charset="0"/>
                <a:cs typeface="Consolas" panose="020B0609020204030204" pitchFamily="49" charset="0"/>
              </a:rPr>
              <a:t>socketChannel.write</a:t>
            </a:r>
            <a:r>
              <a:rPr lang="en-US" b="1" dirty="0" smtClean="0">
                <a:solidFill>
                  <a:srgbClr val="000000"/>
                </a:solidFill>
                <a:latin typeface="Consolas" panose="020B0609020204030204" pitchFamily="49" charset="0"/>
                <a:cs typeface="Consolas" panose="020B0609020204030204" pitchFamily="49" charset="0"/>
              </a:rPr>
              <a:t>(</a:t>
            </a:r>
            <a:r>
              <a:rPr lang="en-US" b="1" dirty="0" err="1" smtClean="0">
                <a:solidFill>
                  <a:srgbClr val="000000"/>
                </a:solidFill>
                <a:latin typeface="Consolas" panose="020B0609020204030204" pitchFamily="49" charset="0"/>
                <a:cs typeface="Consolas" panose="020B0609020204030204" pitchFamily="49" charset="0"/>
              </a:rPr>
              <a:t>buf</a:t>
            </a:r>
            <a:r>
              <a:rPr lang="en-US" b="1" dirty="0" smtClean="0">
                <a:solidFill>
                  <a:srgbClr val="000000"/>
                </a:solidFill>
                <a:latin typeface="Consolas" panose="020B0609020204030204" pitchFamily="49" charset="0"/>
                <a:cs typeface="Consolas" panose="020B0609020204030204" pitchFamily="49" charset="0"/>
              </a:rPr>
              <a:t>);</a:t>
            </a:r>
          </a:p>
          <a:p>
            <a:pPr>
              <a:spcBef>
                <a:spcPts val="600"/>
              </a:spcBef>
            </a:pPr>
            <a:r>
              <a:rPr lang="bg-BG" b="1" dirty="0" smtClean="0">
                <a:solidFill>
                  <a:srgbClr val="000000"/>
                </a:solidFill>
                <a:latin typeface="Consolas" panose="020B0609020204030204" pitchFamily="49" charset="0"/>
                <a:cs typeface="Consolas" panose="020B0609020204030204" pitchFamily="49" charset="0"/>
              </a:rPr>
              <a:t>}</a:t>
            </a:r>
            <a:endParaRPr lang="en-US" b="1" dirty="0" smtClean="0">
              <a:latin typeface="Consolas" panose="020B0609020204030204" pitchFamily="49" charset="0"/>
              <a:cs typeface="Consolas" panose="020B0609020204030204" pitchFamily="49" charset="0"/>
            </a:endParaRPr>
          </a:p>
          <a:p>
            <a:pPr>
              <a:spcBef>
                <a:spcPts val="0"/>
              </a:spcBef>
            </a:pPr>
            <a:endParaRPr lang="en-US" dirty="0" smtClean="0"/>
          </a:p>
          <a:p>
            <a:pPr>
              <a:spcBef>
                <a:spcPts val="0"/>
              </a:spcBef>
            </a:pPr>
            <a:endParaRPr lang="bg-BG" dirty="0" smtClean="0"/>
          </a:p>
        </p:txBody>
      </p:sp>
      <p:grpSp>
        <p:nvGrpSpPr>
          <p:cNvPr id="16" name="Group 15"/>
          <p:cNvGrpSpPr/>
          <p:nvPr/>
        </p:nvGrpSpPr>
        <p:grpSpPr>
          <a:xfrm>
            <a:off x="5566351" y="5131570"/>
            <a:ext cx="3193721" cy="891214"/>
            <a:chOff x="5123229" y="4935922"/>
            <a:chExt cx="3193721" cy="891214"/>
          </a:xfrm>
        </p:grpSpPr>
        <p:grpSp>
          <p:nvGrpSpPr>
            <p:cNvPr id="17" name="Group 16"/>
            <p:cNvGrpSpPr/>
            <p:nvPr/>
          </p:nvGrpSpPr>
          <p:grpSpPr>
            <a:xfrm>
              <a:off x="5123229" y="5389717"/>
              <a:ext cx="1296237" cy="437419"/>
              <a:chOff x="5123229" y="5389717"/>
              <a:chExt cx="1296237" cy="437419"/>
            </a:xfrm>
          </p:grpSpPr>
          <p:sp>
            <p:nvSpPr>
              <p:cNvPr id="35" name="Rounded Rectangle 34"/>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TextBox 35"/>
              <p:cNvSpPr txBox="1"/>
              <p:nvPr/>
            </p:nvSpPr>
            <p:spPr>
              <a:xfrm>
                <a:off x="5350559" y="5454538"/>
                <a:ext cx="841577"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Клиент</a:t>
                </a:r>
                <a:endParaRPr lang="en-US" sz="2000" kern="0" dirty="0" err="1" smtClean="0">
                  <a:ea typeface="Arial Unicode MS" pitchFamily="34" charset="-128"/>
                  <a:cs typeface="Arial Unicode MS" pitchFamily="34" charset="-128"/>
                </a:endParaRPr>
              </a:p>
            </p:txBody>
          </p:sp>
        </p:grpSp>
        <p:cxnSp>
          <p:nvCxnSpPr>
            <p:cNvPr id="18" name="Straight Arrow Connector 17"/>
            <p:cNvCxnSpPr/>
            <p:nvPr/>
          </p:nvCxnSpPr>
          <p:spPr>
            <a:xfrm>
              <a:off x="5720546" y="5303636"/>
              <a:ext cx="186592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259378" y="4935922"/>
              <a:ext cx="1023937" cy="276999"/>
              <a:chOff x="5289158" y="4593022"/>
              <a:chExt cx="1023937" cy="276999"/>
            </a:xfrm>
          </p:grpSpPr>
          <p:sp>
            <p:nvSpPr>
              <p:cNvPr id="33" name="Rounded Rectangle 32"/>
              <p:cNvSpPr/>
              <p:nvPr/>
            </p:nvSpPr>
            <p:spPr bwMode="gray">
              <a:xfrm>
                <a:off x="5289158" y="4593022"/>
                <a:ext cx="1023937" cy="276999"/>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4" name="TextBox 33"/>
              <p:cNvSpPr txBox="1"/>
              <p:nvPr/>
            </p:nvSpPr>
            <p:spPr>
              <a:xfrm>
                <a:off x="5419611" y="4608410"/>
                <a:ext cx="763029"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Request</a:t>
                </a:r>
              </a:p>
            </p:txBody>
          </p:sp>
        </p:grpSp>
        <p:grpSp>
          <p:nvGrpSpPr>
            <p:cNvPr id="21" name="Group 20"/>
            <p:cNvGrpSpPr/>
            <p:nvPr/>
          </p:nvGrpSpPr>
          <p:grpSpPr>
            <a:xfrm>
              <a:off x="7020713" y="5389717"/>
              <a:ext cx="1296237" cy="437419"/>
              <a:chOff x="5123229" y="5389717"/>
              <a:chExt cx="1296237" cy="437419"/>
            </a:xfrm>
          </p:grpSpPr>
          <p:sp>
            <p:nvSpPr>
              <p:cNvPr id="31" name="Rounded Rectangle 30"/>
              <p:cNvSpPr/>
              <p:nvPr/>
            </p:nvSpPr>
            <p:spPr bwMode="gray">
              <a:xfrm>
                <a:off x="5123229" y="5389717"/>
                <a:ext cx="1296237" cy="43741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TextBox 31"/>
              <p:cNvSpPr txBox="1"/>
              <p:nvPr/>
            </p:nvSpPr>
            <p:spPr>
              <a:xfrm>
                <a:off x="5307278" y="5454538"/>
                <a:ext cx="928139"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000" kern="0" dirty="0" smtClean="0">
                    <a:ea typeface="Arial Unicode MS" pitchFamily="34" charset="-128"/>
                    <a:cs typeface="Arial Unicode MS" pitchFamily="34" charset="-128"/>
                  </a:rPr>
                  <a:t>Сървър</a:t>
                </a:r>
                <a:endParaRPr lang="en-US" sz="2000" kern="0" dirty="0" err="1" smtClean="0">
                  <a:ea typeface="Arial Unicode MS" pitchFamily="34" charset="-128"/>
                  <a:cs typeface="Arial Unicode MS" pitchFamily="34" charset="-128"/>
                </a:endParaRPr>
              </a:p>
            </p:txBody>
          </p:sp>
        </p:gr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sz="2000" b="0" dirty="0"/>
              <a:t>URL</a:t>
            </a:r>
            <a:r>
              <a:rPr lang="bg-BG" sz="2000" b="0" dirty="0"/>
              <a:t> (1)</a:t>
            </a:r>
            <a:endParaRPr lang="en-US" sz="2000" b="0" dirty="0"/>
          </a:p>
        </p:txBody>
      </p:sp>
      <p:sp>
        <p:nvSpPr>
          <p:cNvPr id="4" name="Text Placeholder 3"/>
          <p:cNvSpPr>
            <a:spLocks noGrp="1"/>
          </p:cNvSpPr>
          <p:nvPr>
            <p:ph type="body" sz="quarter" idx="10"/>
          </p:nvPr>
        </p:nvSpPr>
        <p:spPr>
          <a:xfrm>
            <a:off x="324000" y="1353671"/>
            <a:ext cx="8494713" cy="4957482"/>
          </a:xfrm>
        </p:spPr>
        <p:txBody>
          <a:bodyPr/>
          <a:lstStyle/>
          <a:p>
            <a:r>
              <a:rPr lang="en-US" dirty="0" smtClean="0"/>
              <a:t>URL </a:t>
            </a:r>
            <a:r>
              <a:rPr lang="bg-BG" dirty="0" smtClean="0"/>
              <a:t>е съкращение от </a:t>
            </a:r>
            <a:r>
              <a:rPr lang="en-US" dirty="0" smtClean="0"/>
              <a:t>Uniform Resource Locator. </a:t>
            </a:r>
            <a:r>
              <a:rPr lang="bg-BG" dirty="0" smtClean="0"/>
              <a:t>Представлява адрес на ресурс (</a:t>
            </a:r>
            <a:r>
              <a:rPr lang="en-US" dirty="0" smtClean="0"/>
              <a:t>HTML </a:t>
            </a:r>
            <a:r>
              <a:rPr lang="bg-BG" dirty="0" smtClean="0"/>
              <a:t>страница, текстов документ, видео, и т.н.) в интернет.</a:t>
            </a:r>
          </a:p>
          <a:p>
            <a:pPr algn="ctr"/>
            <a:r>
              <a:rPr lang="en-US" sz="2000" b="1" dirty="0" smtClean="0"/>
              <a:t>http://example.com</a:t>
            </a:r>
            <a:r>
              <a:rPr lang="bg-BG" sz="2000" b="1" dirty="0" smtClean="0"/>
              <a:t>:8080</a:t>
            </a:r>
            <a:r>
              <a:rPr lang="en-US" sz="2000" b="1" dirty="0" smtClean="0"/>
              <a:t>/pages/</a:t>
            </a:r>
            <a:r>
              <a:rPr lang="en-US" sz="2000" b="1" dirty="0" err="1" smtClean="0"/>
              <a:t>help.html#anchor</a:t>
            </a:r>
            <a:endParaRPr lang="en-US" sz="2000" b="1" dirty="0" smtClean="0"/>
          </a:p>
          <a:p>
            <a:r>
              <a:rPr lang="en-US" dirty="0" smtClean="0"/>
              <a:t>Java </a:t>
            </a:r>
            <a:r>
              <a:rPr lang="bg-BG" dirty="0" smtClean="0"/>
              <a:t>предоставя класа </a:t>
            </a:r>
            <a:r>
              <a:rPr lang="en-US" dirty="0" err="1" smtClean="0"/>
              <a:t>java.net.URL</a:t>
            </a:r>
            <a:r>
              <a:rPr lang="bg-BG" dirty="0" smtClean="0"/>
              <a:t> за създаването на абсолютни или относителни адреси.</a:t>
            </a:r>
          </a:p>
          <a:p>
            <a:r>
              <a:rPr lang="bg-BG" dirty="0" smtClean="0"/>
              <a:t>Може да използвате един от наличните конструктори, за да създадете </a:t>
            </a:r>
            <a:r>
              <a:rPr lang="en-US" dirty="0" smtClean="0"/>
              <a:t>URL</a:t>
            </a:r>
            <a:r>
              <a:rPr lang="bg-BG" dirty="0" smtClean="0"/>
              <a:t> обект.</a:t>
            </a:r>
          </a:p>
          <a:p>
            <a:r>
              <a:rPr lang="en-US" sz="1600" b="1" dirty="0">
                <a:solidFill>
                  <a:srgbClr val="7F0055"/>
                </a:solidFill>
                <a:latin typeface="Consolas"/>
              </a:rPr>
              <a:t>new</a:t>
            </a:r>
            <a:r>
              <a:rPr lang="en-US" sz="1600" b="1" dirty="0">
                <a:solidFill>
                  <a:srgbClr val="000000"/>
                </a:solidFill>
                <a:latin typeface="Consolas"/>
              </a:rPr>
              <a:t> URL(</a:t>
            </a:r>
            <a:r>
              <a:rPr lang="en-US" sz="1600" b="1" dirty="0">
                <a:solidFill>
                  <a:srgbClr val="2A00FF"/>
                </a:solidFill>
                <a:latin typeface="Consolas"/>
              </a:rPr>
              <a:t>"http://example.com/pages/page1.html"</a:t>
            </a:r>
            <a:r>
              <a:rPr lang="en-US" sz="1600" b="1" dirty="0">
                <a:solidFill>
                  <a:srgbClr val="000000"/>
                </a:solidFill>
                <a:latin typeface="Consolas"/>
              </a:rPr>
              <a:t>);</a:t>
            </a:r>
          </a:p>
          <a:p>
            <a:r>
              <a:rPr lang="en-US" sz="1600" b="1" dirty="0">
                <a:solidFill>
                  <a:srgbClr val="7F0055"/>
                </a:solidFill>
                <a:latin typeface="Consolas"/>
              </a:rPr>
              <a:t>new</a:t>
            </a:r>
            <a:r>
              <a:rPr lang="en-US" sz="1600" b="1" dirty="0">
                <a:solidFill>
                  <a:srgbClr val="000000"/>
                </a:solidFill>
                <a:latin typeface="Consolas"/>
              </a:rPr>
              <a:t> URL(</a:t>
            </a:r>
            <a:r>
              <a:rPr lang="en-US" sz="1600" b="1" dirty="0">
                <a:solidFill>
                  <a:srgbClr val="2A00FF"/>
                </a:solidFill>
                <a:latin typeface="Consolas"/>
              </a:rPr>
              <a:t>"http"</a:t>
            </a:r>
            <a:r>
              <a:rPr lang="en-US" sz="1600" b="1" dirty="0">
                <a:solidFill>
                  <a:srgbClr val="000000"/>
                </a:solidFill>
                <a:latin typeface="Consolas"/>
              </a:rPr>
              <a:t>, </a:t>
            </a:r>
            <a:r>
              <a:rPr lang="en-US" sz="1600" b="1" dirty="0">
                <a:solidFill>
                  <a:srgbClr val="2A00FF"/>
                </a:solidFill>
                <a:latin typeface="Consolas"/>
              </a:rPr>
              <a:t>"example.com"</a:t>
            </a:r>
            <a:r>
              <a:rPr lang="en-US" sz="1600" b="1" dirty="0">
                <a:solidFill>
                  <a:srgbClr val="000000"/>
                </a:solidFill>
                <a:latin typeface="Consolas"/>
              </a:rPr>
              <a:t>, </a:t>
            </a:r>
            <a:r>
              <a:rPr lang="en-US" sz="1600" b="1" dirty="0">
                <a:solidFill>
                  <a:srgbClr val="2A00FF"/>
                </a:solidFill>
                <a:latin typeface="Consolas"/>
              </a:rPr>
              <a:t>"/pages/page1.html"</a:t>
            </a:r>
            <a:r>
              <a:rPr lang="en-US" sz="1600" b="1" dirty="0">
                <a:solidFill>
                  <a:srgbClr val="000000"/>
                </a:solidFill>
                <a:latin typeface="Consolas"/>
              </a:rPr>
              <a:t>);</a:t>
            </a:r>
          </a:p>
          <a:p>
            <a:r>
              <a:rPr lang="en-US" sz="1600" b="1" dirty="0">
                <a:solidFill>
                  <a:srgbClr val="7F0055"/>
                </a:solidFill>
                <a:latin typeface="Consolas"/>
              </a:rPr>
              <a:t>new</a:t>
            </a:r>
            <a:r>
              <a:rPr lang="en-US" sz="1600" b="1" dirty="0">
                <a:solidFill>
                  <a:srgbClr val="000000"/>
                </a:solidFill>
                <a:latin typeface="Consolas"/>
              </a:rPr>
              <a:t> URL(</a:t>
            </a:r>
            <a:r>
              <a:rPr lang="en-US" sz="1600" b="1" dirty="0">
                <a:solidFill>
                  <a:srgbClr val="2A00FF"/>
                </a:solidFill>
                <a:latin typeface="Consolas"/>
              </a:rPr>
              <a:t>"http"</a:t>
            </a:r>
            <a:r>
              <a:rPr lang="en-US" sz="1600" b="1" dirty="0">
                <a:solidFill>
                  <a:srgbClr val="000000"/>
                </a:solidFill>
                <a:latin typeface="Consolas"/>
              </a:rPr>
              <a:t>, </a:t>
            </a:r>
            <a:r>
              <a:rPr lang="en-US" sz="1600" b="1" dirty="0">
                <a:solidFill>
                  <a:srgbClr val="2A00FF"/>
                </a:solidFill>
                <a:latin typeface="Consolas"/>
              </a:rPr>
              <a:t>"example.com"</a:t>
            </a:r>
            <a:r>
              <a:rPr lang="en-US" sz="1600" b="1" dirty="0">
                <a:solidFill>
                  <a:srgbClr val="000000"/>
                </a:solidFill>
                <a:latin typeface="Consolas"/>
              </a:rPr>
              <a:t>, 80, </a:t>
            </a:r>
            <a:r>
              <a:rPr lang="en-US" sz="1600" b="1" dirty="0">
                <a:solidFill>
                  <a:srgbClr val="2A00FF"/>
                </a:solidFill>
                <a:latin typeface="Consolas"/>
              </a:rPr>
              <a:t>"pages/page1.html"</a:t>
            </a:r>
            <a:r>
              <a:rPr lang="en-US" sz="1600" b="1" dirty="0">
                <a:solidFill>
                  <a:srgbClr val="000000"/>
                </a:solidFill>
                <a:latin typeface="Consolas"/>
              </a:rPr>
              <a:t>);</a:t>
            </a:r>
          </a:p>
          <a:p>
            <a:r>
              <a:rPr lang="en-US" sz="1600" b="1" dirty="0">
                <a:solidFill>
                  <a:srgbClr val="7F0055"/>
                </a:solidFill>
                <a:latin typeface="Consolas"/>
              </a:rPr>
              <a:t>try</a:t>
            </a:r>
            <a:r>
              <a:rPr lang="en-US" sz="1600" b="1" dirty="0">
                <a:solidFill>
                  <a:srgbClr val="000000"/>
                </a:solidFill>
                <a:latin typeface="Consolas"/>
              </a:rPr>
              <a:t> {</a:t>
            </a:r>
          </a:p>
          <a:p>
            <a:r>
              <a:rPr lang="en-US" sz="1600" b="1" dirty="0">
                <a:solidFill>
                  <a:srgbClr val="000000"/>
                </a:solidFill>
                <a:latin typeface="Consolas"/>
              </a:rPr>
              <a:t>    URL </a:t>
            </a:r>
            <a:r>
              <a:rPr lang="en-US" sz="1600" b="1" dirty="0" err="1">
                <a:solidFill>
                  <a:srgbClr val="000000"/>
                </a:solidFill>
                <a:latin typeface="Consolas"/>
              </a:rPr>
              <a:t>myURL</a:t>
            </a:r>
            <a:r>
              <a:rPr lang="en-US" sz="1600" b="1"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URL(...);</a:t>
            </a:r>
          </a:p>
          <a:p>
            <a:r>
              <a:rPr lang="en-US" sz="1600" b="1" dirty="0">
                <a:solidFill>
                  <a:srgbClr val="000000"/>
                </a:solidFill>
                <a:latin typeface="Consolas"/>
              </a:rPr>
              <a:t>} </a:t>
            </a:r>
            <a:r>
              <a:rPr lang="en-US" sz="1600" b="1" dirty="0">
                <a:solidFill>
                  <a:srgbClr val="7F0055"/>
                </a:solidFill>
                <a:latin typeface="Consolas"/>
              </a:rPr>
              <a:t>catch</a:t>
            </a:r>
            <a:r>
              <a:rPr lang="en-US" sz="1600" b="1" dirty="0">
                <a:solidFill>
                  <a:srgbClr val="000000"/>
                </a:solidFill>
                <a:latin typeface="Consolas"/>
              </a:rPr>
              <a:t> (</a:t>
            </a:r>
            <a:r>
              <a:rPr lang="en-US" sz="1600" b="1" dirty="0" err="1">
                <a:solidFill>
                  <a:srgbClr val="000000"/>
                </a:solidFill>
                <a:latin typeface="Consolas"/>
              </a:rPr>
              <a:t>MalformedURLException</a:t>
            </a:r>
            <a:r>
              <a:rPr lang="en-US" sz="1600" b="1" dirty="0">
                <a:solidFill>
                  <a:srgbClr val="000000"/>
                </a:solidFill>
                <a:latin typeface="Consolas"/>
              </a:rPr>
              <a:t> e) </a:t>
            </a:r>
            <a:r>
              <a:rPr lang="en-US" sz="1600" b="1" dirty="0" smtClean="0">
                <a:solidFill>
                  <a:srgbClr val="000000"/>
                </a:solidFill>
                <a:latin typeface="Consolas"/>
              </a:rPr>
              <a:t>{</a:t>
            </a:r>
            <a:r>
              <a:rPr lang="en-US" sz="1600" b="1" dirty="0" smtClean="0">
                <a:solidFill>
                  <a:srgbClr val="3F7F5F"/>
                </a:solidFill>
                <a:latin typeface="Consolas"/>
              </a:rPr>
              <a:t>//</a:t>
            </a:r>
            <a:r>
              <a:rPr lang="en-US" sz="1600" b="1" dirty="0">
                <a:solidFill>
                  <a:srgbClr val="3F7F5F"/>
                </a:solidFill>
                <a:latin typeface="Consolas"/>
              </a:rPr>
              <a:t>E</a:t>
            </a:r>
            <a:r>
              <a:rPr lang="en-US" sz="1600" b="1" dirty="0" smtClean="0">
                <a:solidFill>
                  <a:srgbClr val="3F7F5F"/>
                </a:solidFill>
                <a:latin typeface="Consolas"/>
              </a:rPr>
              <a:t>xception </a:t>
            </a:r>
            <a:r>
              <a:rPr lang="en-US" sz="1600" b="1" dirty="0">
                <a:solidFill>
                  <a:srgbClr val="3F7F5F"/>
                </a:solidFill>
                <a:latin typeface="Consolas"/>
              </a:rPr>
              <a:t>handler code here…}</a:t>
            </a:r>
            <a:endParaRPr lang="bg-BG" b="1" dirty="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sz="2000" b="0" dirty="0"/>
              <a:t>URL</a:t>
            </a:r>
            <a:r>
              <a:rPr lang="bg-BG" sz="2000" b="0" dirty="0"/>
              <a:t> (2)</a:t>
            </a:r>
            <a:endParaRPr lang="en-US" sz="2000" b="0" dirty="0"/>
          </a:p>
        </p:txBody>
      </p:sp>
      <p:sp>
        <p:nvSpPr>
          <p:cNvPr id="4" name="Text Placeholder 3"/>
          <p:cNvSpPr>
            <a:spLocks noGrp="1"/>
          </p:cNvSpPr>
          <p:nvPr>
            <p:ph type="body" sz="quarter" idx="10"/>
          </p:nvPr>
        </p:nvSpPr>
        <p:spPr>
          <a:xfrm>
            <a:off x="324000" y="1353671"/>
            <a:ext cx="8494713" cy="3421529"/>
          </a:xfrm>
        </p:spPr>
        <p:txBody>
          <a:bodyPr/>
          <a:lstStyle/>
          <a:p>
            <a:r>
              <a:rPr lang="bg-BG" dirty="0" smtClean="0"/>
              <a:t>Класа</a:t>
            </a:r>
            <a:r>
              <a:rPr lang="en-US" dirty="0" smtClean="0"/>
              <a:t> URL </a:t>
            </a:r>
            <a:r>
              <a:rPr lang="bg-BG" dirty="0" smtClean="0"/>
              <a:t>предоставя методи за извличане на информация за </a:t>
            </a:r>
            <a:r>
              <a:rPr lang="en-US" dirty="0" smtClean="0"/>
              <a:t>URL</a:t>
            </a:r>
            <a:r>
              <a:rPr lang="bg-BG" dirty="0" smtClean="0"/>
              <a:t> обекта:</a:t>
            </a:r>
            <a:endParaRPr lang="en-US" dirty="0" smtClean="0"/>
          </a:p>
          <a:p>
            <a:pPr lvl="1">
              <a:buFont typeface="Arial" pitchFamily="34" charset="0"/>
              <a:buChar char="•"/>
            </a:pPr>
            <a:r>
              <a:rPr lang="en-US" sz="1400" dirty="0" err="1" smtClean="0"/>
              <a:t>getProtocol</a:t>
            </a:r>
            <a:r>
              <a:rPr lang="bg-BG" sz="1400" dirty="0" smtClean="0"/>
              <a:t> </a:t>
            </a:r>
            <a:r>
              <a:rPr lang="en-US" sz="1400" dirty="0" smtClean="0"/>
              <a:t>-</a:t>
            </a:r>
            <a:r>
              <a:rPr lang="bg-BG" sz="1400" dirty="0" smtClean="0"/>
              <a:t> връща идентификатор за протокол.</a:t>
            </a:r>
            <a:endParaRPr lang="en-US" sz="1400" dirty="0" smtClean="0"/>
          </a:p>
          <a:p>
            <a:pPr lvl="1">
              <a:buFont typeface="Arial" pitchFamily="34" charset="0"/>
              <a:buChar char="•"/>
            </a:pPr>
            <a:r>
              <a:rPr lang="en-US" sz="1400" dirty="0" err="1" smtClean="0"/>
              <a:t>getAuthority</a:t>
            </a:r>
            <a:r>
              <a:rPr lang="en-US" sz="1400" dirty="0" smtClean="0"/>
              <a:t> - </a:t>
            </a:r>
            <a:r>
              <a:rPr lang="bg-BG" sz="1400" dirty="0" smtClean="0"/>
              <a:t>връща</a:t>
            </a:r>
            <a:r>
              <a:rPr lang="en-US" sz="1400" dirty="0" smtClean="0"/>
              <a:t> </a:t>
            </a:r>
            <a:r>
              <a:rPr lang="bg-BG" sz="1400" dirty="0" smtClean="0"/>
              <a:t>“</a:t>
            </a:r>
            <a:r>
              <a:rPr lang="en-US" sz="1400" dirty="0" smtClean="0"/>
              <a:t>authority</a:t>
            </a:r>
            <a:r>
              <a:rPr lang="bg-BG" sz="1400" dirty="0" smtClean="0"/>
              <a:t>”</a:t>
            </a:r>
            <a:r>
              <a:rPr lang="en-US" sz="1400" dirty="0" smtClean="0"/>
              <a:t> </a:t>
            </a:r>
            <a:r>
              <a:rPr lang="bg-BG" sz="1400" dirty="0" smtClean="0"/>
              <a:t>компонента</a:t>
            </a:r>
            <a:r>
              <a:rPr lang="en-US" sz="1400" dirty="0" smtClean="0"/>
              <a:t>.</a:t>
            </a:r>
          </a:p>
          <a:p>
            <a:pPr lvl="1">
              <a:buFont typeface="Arial" pitchFamily="34" charset="0"/>
              <a:buChar char="•"/>
            </a:pPr>
            <a:r>
              <a:rPr lang="en-US" sz="1400" dirty="0" err="1" smtClean="0"/>
              <a:t>getHost</a:t>
            </a:r>
            <a:r>
              <a:rPr lang="en-US" sz="1400" dirty="0" smtClean="0"/>
              <a:t> – </a:t>
            </a:r>
            <a:r>
              <a:rPr lang="bg-BG" sz="1400" dirty="0" smtClean="0"/>
              <a:t>връща името на хоста</a:t>
            </a:r>
            <a:r>
              <a:rPr lang="en-US" sz="1400" dirty="0" smtClean="0"/>
              <a:t>.</a:t>
            </a:r>
          </a:p>
          <a:p>
            <a:pPr lvl="1">
              <a:buFont typeface="Arial" pitchFamily="34" charset="0"/>
              <a:buChar char="•"/>
            </a:pPr>
            <a:r>
              <a:rPr lang="en-US" sz="1400" dirty="0" err="1" smtClean="0"/>
              <a:t>getPort</a:t>
            </a:r>
            <a:r>
              <a:rPr lang="en-US" sz="1400" dirty="0" smtClean="0"/>
              <a:t> – </a:t>
            </a:r>
            <a:r>
              <a:rPr lang="bg-BG" sz="1400" dirty="0" smtClean="0"/>
              <a:t>връща номера на порта</a:t>
            </a:r>
            <a:r>
              <a:rPr lang="en-US" sz="1400" dirty="0" smtClean="0"/>
              <a:t>.</a:t>
            </a:r>
          </a:p>
          <a:p>
            <a:pPr lvl="1">
              <a:buFont typeface="Arial" pitchFamily="34" charset="0"/>
              <a:buChar char="•"/>
            </a:pPr>
            <a:r>
              <a:rPr lang="en-US" sz="1400" dirty="0" err="1" smtClean="0"/>
              <a:t>getPath</a:t>
            </a:r>
            <a:r>
              <a:rPr lang="en-US" sz="1400" dirty="0" smtClean="0"/>
              <a:t> – </a:t>
            </a:r>
            <a:r>
              <a:rPr lang="bg-BG" sz="1400" dirty="0" smtClean="0"/>
              <a:t>връща пътя</a:t>
            </a:r>
            <a:r>
              <a:rPr lang="en-US" sz="1400" dirty="0" smtClean="0"/>
              <a:t>.</a:t>
            </a:r>
          </a:p>
          <a:p>
            <a:pPr lvl="1">
              <a:buFont typeface="Arial" pitchFamily="34" charset="0"/>
              <a:buChar char="•"/>
            </a:pPr>
            <a:r>
              <a:rPr lang="en-US" sz="1400" dirty="0" err="1" smtClean="0"/>
              <a:t>getQuery</a:t>
            </a:r>
            <a:r>
              <a:rPr lang="en-US" sz="1400" dirty="0" smtClean="0"/>
              <a:t> – </a:t>
            </a:r>
            <a:r>
              <a:rPr lang="bg-BG" sz="1400" dirty="0" smtClean="0"/>
              <a:t>връща заявката</a:t>
            </a:r>
            <a:r>
              <a:rPr lang="en-US" sz="1400" dirty="0" smtClean="0"/>
              <a:t>.</a:t>
            </a:r>
          </a:p>
          <a:p>
            <a:pPr lvl="1">
              <a:buFont typeface="Arial" pitchFamily="34" charset="0"/>
              <a:buChar char="•"/>
            </a:pPr>
            <a:r>
              <a:rPr lang="en-US" sz="1400" dirty="0" err="1" smtClean="0"/>
              <a:t>getFile</a:t>
            </a:r>
            <a:r>
              <a:rPr lang="en-US" sz="1400" dirty="0" smtClean="0"/>
              <a:t> – </a:t>
            </a:r>
            <a:r>
              <a:rPr lang="bg-BG" sz="1400" dirty="0" smtClean="0"/>
              <a:t>връща името на файла.</a:t>
            </a:r>
            <a:endParaRPr lang="en-US" sz="1400" dirty="0" smtClean="0"/>
          </a:p>
          <a:p>
            <a:pPr lvl="1">
              <a:buFont typeface="Arial" pitchFamily="34" charset="0"/>
              <a:buChar char="•"/>
            </a:pPr>
            <a:r>
              <a:rPr lang="en-US" sz="1400" dirty="0" err="1" smtClean="0"/>
              <a:t>getRef</a:t>
            </a:r>
            <a:r>
              <a:rPr lang="en-US" sz="1400" dirty="0" smtClean="0"/>
              <a:t> – </a:t>
            </a:r>
            <a:r>
              <a:rPr lang="bg-BG" sz="1400" dirty="0" smtClean="0"/>
              <a:t>връща референцията</a:t>
            </a:r>
            <a:r>
              <a:rPr lang="en-US" sz="1400" dirty="0" smtClean="0"/>
              <a:t>.</a:t>
            </a:r>
            <a:endParaRPr lang="bg-BG" sz="1400" dirty="0" smtClean="0"/>
          </a:p>
          <a:p>
            <a:pPr lvl="1">
              <a:buNone/>
            </a:pPr>
            <a:r>
              <a:rPr lang="bg-BG" dirty="0" smtClean="0"/>
              <a:t>Пример:</a:t>
            </a:r>
          </a:p>
          <a:p>
            <a:pPr lvl="1">
              <a:buNone/>
            </a:pPr>
            <a:r>
              <a:rPr lang="en-US" b="1" dirty="0" smtClean="0"/>
              <a:t>http://example.com:80/tutorial/index.html?name=networking#DOWNLOADING </a:t>
            </a:r>
            <a:endParaRPr lang="bg-BG" b="1" dirty="0" smtClean="0"/>
          </a:p>
        </p:txBody>
      </p:sp>
      <p:sp>
        <p:nvSpPr>
          <p:cNvPr id="5" name="TextBox 4"/>
          <p:cNvSpPr txBox="1"/>
          <p:nvPr/>
        </p:nvSpPr>
        <p:spPr>
          <a:xfrm>
            <a:off x="342900" y="4762501"/>
            <a:ext cx="8432800" cy="1714500"/>
          </a:xfrm>
          <a:prstGeom prst="rect">
            <a:avLst/>
          </a:prstGeom>
          <a:noFill/>
        </p:spPr>
        <p:txBody>
          <a:bodyPr wrap="square" lIns="0" tIns="0" rIns="0" bIns="0" numCol="2" rtlCol="0">
            <a:spAutoFit/>
          </a:bodyPr>
          <a:lstStyle/>
          <a:p>
            <a:pPr marL="0" lvl="1">
              <a:buNone/>
            </a:pPr>
            <a:r>
              <a:rPr lang="en-US" b="1" dirty="0" smtClean="0"/>
              <a:t>protocol</a:t>
            </a:r>
            <a:r>
              <a:rPr lang="en-US" dirty="0" smtClean="0"/>
              <a:t> = http</a:t>
            </a:r>
            <a:endParaRPr lang="bg-BG" dirty="0" smtClean="0"/>
          </a:p>
          <a:p>
            <a:pPr marL="0" lvl="1">
              <a:buNone/>
            </a:pPr>
            <a:r>
              <a:rPr lang="en-US" b="1" dirty="0" smtClean="0"/>
              <a:t>authority</a:t>
            </a:r>
            <a:r>
              <a:rPr lang="en-US" dirty="0" smtClean="0"/>
              <a:t> = example.com:80</a:t>
            </a:r>
            <a:endParaRPr lang="bg-BG" dirty="0" smtClean="0"/>
          </a:p>
          <a:p>
            <a:pPr marL="0" lvl="1">
              <a:buNone/>
            </a:pPr>
            <a:r>
              <a:rPr lang="en-US" b="1" dirty="0" smtClean="0"/>
              <a:t>host</a:t>
            </a:r>
            <a:r>
              <a:rPr lang="en-US" dirty="0" smtClean="0"/>
              <a:t> = example.com</a:t>
            </a:r>
            <a:endParaRPr lang="bg-BG" dirty="0" smtClean="0"/>
          </a:p>
          <a:p>
            <a:pPr marL="0" lvl="1">
              <a:buNone/>
            </a:pPr>
            <a:r>
              <a:rPr lang="en-US" b="1" dirty="0" smtClean="0"/>
              <a:t>port</a:t>
            </a:r>
            <a:r>
              <a:rPr lang="en-US" dirty="0" smtClean="0"/>
              <a:t> = 80</a:t>
            </a:r>
            <a:endParaRPr lang="bg-BG" dirty="0" smtClean="0"/>
          </a:p>
          <a:p>
            <a:pPr marL="0" lvl="1">
              <a:buNone/>
            </a:pPr>
            <a:r>
              <a:rPr lang="en-US" b="1" dirty="0" smtClean="0"/>
              <a:t>path</a:t>
            </a:r>
            <a:r>
              <a:rPr lang="en-US" dirty="0" smtClean="0"/>
              <a:t> = /tutorial/index.html</a:t>
            </a:r>
            <a:endParaRPr lang="bg-BG" dirty="0" smtClean="0"/>
          </a:p>
          <a:p>
            <a:pPr marL="0" lvl="1">
              <a:buNone/>
            </a:pPr>
            <a:r>
              <a:rPr lang="en-US" b="1" dirty="0" smtClean="0"/>
              <a:t>query</a:t>
            </a:r>
            <a:r>
              <a:rPr lang="en-US" dirty="0" smtClean="0"/>
              <a:t> =</a:t>
            </a:r>
            <a:r>
              <a:rPr lang="bg-BG" dirty="0" smtClean="0"/>
              <a:t> </a:t>
            </a:r>
            <a:r>
              <a:rPr lang="en-US" dirty="0" smtClean="0"/>
              <a:t>name=networking</a:t>
            </a:r>
            <a:endParaRPr lang="bg-BG" dirty="0" smtClean="0"/>
          </a:p>
          <a:p>
            <a:pPr marL="0" lvl="1">
              <a:buNone/>
            </a:pPr>
            <a:r>
              <a:rPr lang="en-US" b="1" dirty="0" smtClean="0"/>
              <a:t>filename</a:t>
            </a:r>
            <a:r>
              <a:rPr lang="en-US" dirty="0" smtClean="0"/>
              <a:t> = /tutorial/</a:t>
            </a:r>
            <a:r>
              <a:rPr lang="en-US" dirty="0" err="1" smtClean="0"/>
              <a:t>index.html?name</a:t>
            </a:r>
            <a:r>
              <a:rPr lang="en-US" dirty="0" smtClean="0"/>
              <a:t>=networking</a:t>
            </a:r>
            <a:endParaRPr lang="bg-BG" dirty="0" smtClean="0"/>
          </a:p>
          <a:p>
            <a:pPr marL="0" lvl="1">
              <a:buNone/>
            </a:pPr>
            <a:r>
              <a:rPr lang="en-US" b="1" dirty="0" smtClean="0"/>
              <a:t>ref</a:t>
            </a:r>
            <a:r>
              <a:rPr lang="en-US" dirty="0" smtClean="0"/>
              <a:t> = DOWNLOADING</a:t>
            </a:r>
            <a:endParaRPr lang="bg-BG" b="1" dirty="0" smtClean="0"/>
          </a:p>
          <a:p>
            <a:pPr fontAlgn="base">
              <a:spcBef>
                <a:spcPct val="50000"/>
              </a:spcBef>
              <a:spcAft>
                <a:spcPct val="0"/>
              </a:spcAft>
              <a:buClr>
                <a:srgbClr val="F0AB00"/>
              </a:buClr>
              <a:buSzPct val="80000"/>
            </a:pPr>
            <a:endParaRPr lang="bg-BG" sz="18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Мрежова комуникация с </a:t>
            </a:r>
            <a:r>
              <a:rPr lang="en-US" dirty="0" smtClean="0"/>
              <a:t>Java</a:t>
            </a:r>
            <a:r>
              <a:rPr lang="bg-BG" dirty="0" smtClean="0"/>
              <a:t/>
            </a:r>
            <a:br>
              <a:rPr lang="bg-BG" dirty="0" smtClean="0"/>
            </a:br>
            <a:r>
              <a:rPr lang="en-US" sz="2000" b="0" dirty="0"/>
              <a:t>URL</a:t>
            </a:r>
            <a:r>
              <a:rPr lang="bg-BG" sz="2000" b="0" dirty="0"/>
              <a:t> (3)</a:t>
            </a:r>
            <a:endParaRPr lang="en-US" sz="2000" b="0" dirty="0"/>
          </a:p>
        </p:txBody>
      </p:sp>
      <p:sp>
        <p:nvSpPr>
          <p:cNvPr id="4" name="Text Placeholder 3"/>
          <p:cNvSpPr>
            <a:spLocks noGrp="1"/>
          </p:cNvSpPr>
          <p:nvPr>
            <p:ph type="body" sz="quarter" idx="10"/>
          </p:nvPr>
        </p:nvSpPr>
        <p:spPr>
          <a:xfrm>
            <a:off x="324000" y="1353671"/>
            <a:ext cx="8494713" cy="5047129"/>
          </a:xfrm>
        </p:spPr>
        <p:txBody>
          <a:bodyPr/>
          <a:lstStyle/>
          <a:p>
            <a:r>
              <a:rPr lang="bg-BG" dirty="0" smtClean="0"/>
              <a:t>След като се създаде </a:t>
            </a:r>
            <a:r>
              <a:rPr lang="en-US" dirty="0" smtClean="0"/>
              <a:t>URL</a:t>
            </a:r>
            <a:r>
              <a:rPr lang="bg-BG" dirty="0" smtClean="0"/>
              <a:t> обект, може да се използва метода</a:t>
            </a:r>
            <a:r>
              <a:rPr lang="en-US" dirty="0" smtClean="0"/>
              <a:t> </a:t>
            </a:r>
            <a:r>
              <a:rPr lang="en-US" dirty="0" err="1" smtClean="0"/>
              <a:t>openStream</a:t>
            </a:r>
            <a:r>
              <a:rPr lang="en-US" dirty="0" smtClean="0"/>
              <a:t>(), </a:t>
            </a:r>
            <a:r>
              <a:rPr lang="bg-BG" dirty="0" smtClean="0"/>
              <a:t>за да се получите </a:t>
            </a:r>
            <a:r>
              <a:rPr lang="en-US" dirty="0" smtClean="0"/>
              <a:t>stream</a:t>
            </a:r>
            <a:r>
              <a:rPr lang="bg-BG" dirty="0" smtClean="0"/>
              <a:t>, от който може да се прочете съдържанието на ресурса.</a:t>
            </a:r>
          </a:p>
          <a:p>
            <a:pPr>
              <a:spcBef>
                <a:spcPts val="0"/>
              </a:spcBef>
            </a:pPr>
            <a:endParaRPr lang="en-US" b="1" dirty="0" smtClean="0">
              <a:latin typeface="Courier New" pitchFamily="49" charset="0"/>
              <a:cs typeface="Courier New" pitchFamily="49" charset="0"/>
            </a:endParaRPr>
          </a:p>
          <a:p>
            <a:pPr>
              <a:spcBef>
                <a:spcPts val="600"/>
              </a:spcBef>
            </a:pPr>
            <a:r>
              <a:rPr lang="en-US" b="1" dirty="0" smtClean="0">
                <a:solidFill>
                  <a:srgbClr val="7F0055"/>
                </a:solidFill>
                <a:latin typeface="Consolas"/>
              </a:rPr>
              <a:t>try</a:t>
            </a:r>
            <a:r>
              <a:rPr lang="en-US" b="1" dirty="0" smtClean="0">
                <a:solidFill>
                  <a:srgbClr val="000000"/>
                </a:solidFill>
                <a:latin typeface="Consolas"/>
              </a:rPr>
              <a:t> </a:t>
            </a:r>
            <a:r>
              <a:rPr lang="en-US" b="1" dirty="0">
                <a:solidFill>
                  <a:srgbClr val="000000"/>
                </a:solidFill>
                <a:latin typeface="Consolas"/>
              </a:rPr>
              <a:t>{</a:t>
            </a:r>
          </a:p>
          <a:p>
            <a:pPr>
              <a:spcBef>
                <a:spcPts val="600"/>
              </a:spcBef>
            </a:pPr>
            <a:r>
              <a:rPr lang="en-US" b="1" dirty="0">
                <a:solidFill>
                  <a:srgbClr val="000000"/>
                </a:solidFill>
                <a:latin typeface="Consolas"/>
              </a:rPr>
              <a:t>    URL sap = </a:t>
            </a:r>
            <a:r>
              <a:rPr lang="en-US" b="1" dirty="0">
                <a:solidFill>
                  <a:srgbClr val="7F0055"/>
                </a:solidFill>
                <a:latin typeface="Consolas"/>
              </a:rPr>
              <a:t>new</a:t>
            </a:r>
            <a:r>
              <a:rPr lang="en-US" b="1" dirty="0">
                <a:solidFill>
                  <a:srgbClr val="000000"/>
                </a:solidFill>
                <a:latin typeface="Consolas"/>
              </a:rPr>
              <a:t> URL(</a:t>
            </a:r>
            <a:r>
              <a:rPr lang="en-US" b="1" dirty="0">
                <a:solidFill>
                  <a:srgbClr val="2A00FF"/>
                </a:solidFill>
                <a:latin typeface="Consolas"/>
              </a:rPr>
              <a:t>"http://www.sap.com/"</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err="1">
                <a:solidFill>
                  <a:srgbClr val="000000"/>
                </a:solidFill>
                <a:latin typeface="Consolas"/>
              </a:rPr>
              <a:t>BufferedReader</a:t>
            </a:r>
            <a:r>
              <a:rPr lang="en-US" b="1" dirty="0">
                <a:solidFill>
                  <a:srgbClr val="000000"/>
                </a:solidFill>
                <a:latin typeface="Consolas"/>
              </a:rPr>
              <a:t> in = </a:t>
            </a:r>
            <a:r>
              <a:rPr lang="en-US" b="1" dirty="0">
                <a:solidFill>
                  <a:srgbClr val="7F0055"/>
                </a:solidFill>
                <a:latin typeface="Consolas"/>
              </a:rPr>
              <a:t>new</a:t>
            </a:r>
            <a:r>
              <a:rPr lang="en-US" b="1" dirty="0">
                <a:solidFill>
                  <a:srgbClr val="000000"/>
                </a:solidFill>
                <a:latin typeface="Consolas"/>
              </a:rPr>
              <a:t> </a:t>
            </a:r>
            <a:r>
              <a:rPr lang="en-US" b="1" dirty="0" err="1">
                <a:solidFill>
                  <a:srgbClr val="000000"/>
                </a:solidFill>
                <a:latin typeface="Consolas"/>
              </a:rPr>
              <a:t>BufferedReader</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a:solidFill>
                  <a:srgbClr val="7F0055"/>
                </a:solidFill>
                <a:latin typeface="Consolas"/>
              </a:rPr>
              <a:t>new</a:t>
            </a:r>
            <a:r>
              <a:rPr lang="en-US" b="1" dirty="0">
                <a:solidFill>
                  <a:srgbClr val="000000"/>
                </a:solidFill>
                <a:latin typeface="Consolas"/>
              </a:rPr>
              <a:t> </a:t>
            </a:r>
            <a:r>
              <a:rPr lang="en-US" b="1" dirty="0" err="1">
                <a:solidFill>
                  <a:srgbClr val="000000"/>
                </a:solidFill>
                <a:latin typeface="Consolas"/>
              </a:rPr>
              <a:t>InputStreamReader</a:t>
            </a:r>
            <a:r>
              <a:rPr lang="en-US" b="1" dirty="0">
                <a:solidFill>
                  <a:srgbClr val="000000"/>
                </a:solidFill>
                <a:latin typeface="Consolas"/>
              </a:rPr>
              <a:t>(</a:t>
            </a:r>
            <a:r>
              <a:rPr lang="en-US" b="1" dirty="0" err="1">
                <a:solidFill>
                  <a:srgbClr val="000000"/>
                </a:solidFill>
                <a:latin typeface="Consolas"/>
              </a:rPr>
              <a:t>sap.openStream</a:t>
            </a:r>
            <a:r>
              <a:rPr lang="en-US" b="1" dirty="0">
                <a:solidFill>
                  <a:srgbClr val="000000"/>
                </a:solidFill>
                <a:latin typeface="Consolas"/>
              </a:rPr>
              <a:t>()));</a:t>
            </a:r>
          </a:p>
          <a:p>
            <a:pPr>
              <a:spcBef>
                <a:spcPts val="600"/>
              </a:spcBef>
            </a:pPr>
            <a:endParaRPr lang="en-US" b="1" dirty="0">
              <a:latin typeface="Consolas"/>
            </a:endParaRPr>
          </a:p>
          <a:p>
            <a:pPr>
              <a:spcBef>
                <a:spcPts val="600"/>
              </a:spcBef>
            </a:pPr>
            <a:r>
              <a:rPr lang="en-US" b="1" dirty="0">
                <a:solidFill>
                  <a:srgbClr val="000000"/>
                </a:solidFill>
                <a:latin typeface="Consolas"/>
              </a:rPr>
              <a:t>    String </a:t>
            </a:r>
            <a:r>
              <a:rPr lang="en-US" b="1" dirty="0" err="1">
                <a:solidFill>
                  <a:srgbClr val="000000"/>
                </a:solidFill>
                <a:latin typeface="Consolas"/>
              </a:rPr>
              <a:t>inputLine</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a:solidFill>
                  <a:srgbClr val="7F0055"/>
                </a:solidFill>
                <a:latin typeface="Consolas"/>
              </a:rPr>
              <a:t>while</a:t>
            </a:r>
            <a:r>
              <a:rPr lang="en-US" b="1" dirty="0">
                <a:solidFill>
                  <a:srgbClr val="000000"/>
                </a:solidFill>
                <a:latin typeface="Consolas"/>
              </a:rPr>
              <a:t> ((</a:t>
            </a:r>
            <a:r>
              <a:rPr lang="en-US" b="1" dirty="0" err="1">
                <a:solidFill>
                  <a:srgbClr val="000000"/>
                </a:solidFill>
                <a:latin typeface="Consolas"/>
              </a:rPr>
              <a:t>inputLine</a:t>
            </a:r>
            <a:r>
              <a:rPr lang="en-US" b="1" dirty="0">
                <a:solidFill>
                  <a:srgbClr val="000000"/>
                </a:solidFill>
                <a:latin typeface="Consolas"/>
              </a:rPr>
              <a:t> = </a:t>
            </a:r>
            <a:r>
              <a:rPr lang="en-US" b="1" dirty="0" err="1">
                <a:solidFill>
                  <a:srgbClr val="000000"/>
                </a:solidFill>
                <a:latin typeface="Consolas"/>
              </a:rPr>
              <a:t>in.readLine</a:t>
            </a:r>
            <a:r>
              <a:rPr lang="en-US" b="1" dirty="0">
                <a:solidFill>
                  <a:srgbClr val="000000"/>
                </a:solidFill>
                <a:latin typeface="Consolas"/>
              </a:rPr>
              <a:t>()) != </a:t>
            </a:r>
            <a:r>
              <a:rPr lang="en-US" b="1" dirty="0">
                <a:solidFill>
                  <a:srgbClr val="7F0055"/>
                </a:solidFill>
                <a:latin typeface="Consolas"/>
              </a:rPr>
              <a:t>null</a:t>
            </a:r>
            <a:r>
              <a:rPr lang="en-US" b="1" dirty="0">
                <a:solidFill>
                  <a:srgbClr val="000000"/>
                </a:solidFill>
                <a:latin typeface="Consolas"/>
              </a:rPr>
              <a:t>) {</a:t>
            </a:r>
          </a:p>
          <a:p>
            <a:pPr>
              <a:spcBef>
                <a:spcPts val="600"/>
              </a:spcBef>
            </a:pPr>
            <a:r>
              <a:rPr lang="en-US" b="1" dirty="0">
                <a:solidFill>
                  <a:srgbClr val="000000"/>
                </a:solidFill>
                <a:latin typeface="Consolas"/>
              </a:rPr>
              <a:t>        </a:t>
            </a:r>
            <a:r>
              <a:rPr lang="en-US" b="1" dirty="0" err="1">
                <a:solidFill>
                  <a:srgbClr val="000000"/>
                </a:solidFill>
                <a:latin typeface="Consolas"/>
              </a:rPr>
              <a:t>System.</a:t>
            </a:r>
            <a:r>
              <a:rPr lang="en-US" b="1" i="1" dirty="0" err="1">
                <a:solidFill>
                  <a:srgbClr val="0000C0"/>
                </a:solidFill>
                <a:latin typeface="Consolas"/>
              </a:rPr>
              <a:t>out</a:t>
            </a:r>
            <a:r>
              <a:rPr lang="en-US" b="1" i="1" dirty="0" err="1">
                <a:solidFill>
                  <a:srgbClr val="000000"/>
                </a:solidFill>
                <a:latin typeface="Consolas"/>
              </a:rPr>
              <a:t>.println</a:t>
            </a:r>
            <a:r>
              <a:rPr lang="en-US" b="1" i="1" dirty="0">
                <a:solidFill>
                  <a:srgbClr val="000000"/>
                </a:solidFill>
                <a:latin typeface="Consolas"/>
              </a:rPr>
              <a:t>(</a:t>
            </a:r>
            <a:r>
              <a:rPr lang="en-US" b="1" i="1" dirty="0" err="1">
                <a:solidFill>
                  <a:srgbClr val="000000"/>
                </a:solidFill>
                <a:latin typeface="Consolas"/>
              </a:rPr>
              <a:t>inputLine</a:t>
            </a:r>
            <a:r>
              <a:rPr lang="en-US" b="1" i="1" dirty="0">
                <a:solidFill>
                  <a:srgbClr val="000000"/>
                </a:solidFill>
                <a:latin typeface="Consolas"/>
              </a:rPr>
              <a:t>);</a:t>
            </a:r>
          </a:p>
          <a:p>
            <a:pPr>
              <a:spcBef>
                <a:spcPts val="600"/>
              </a:spcBef>
            </a:pPr>
            <a:r>
              <a:rPr lang="en-US" b="1" dirty="0">
                <a:solidFill>
                  <a:srgbClr val="000000"/>
                </a:solidFill>
                <a:latin typeface="Consolas"/>
              </a:rPr>
              <a:t>    }</a:t>
            </a:r>
          </a:p>
          <a:p>
            <a:pPr>
              <a:spcBef>
                <a:spcPts val="600"/>
              </a:spcBef>
            </a:pPr>
            <a:r>
              <a:rPr lang="en-US" b="1" dirty="0">
                <a:solidFill>
                  <a:srgbClr val="000000"/>
                </a:solidFill>
                <a:latin typeface="Consolas"/>
              </a:rPr>
              <a:t>    </a:t>
            </a:r>
            <a:r>
              <a:rPr lang="en-US" b="1" dirty="0" err="1">
                <a:solidFill>
                  <a:srgbClr val="000000"/>
                </a:solidFill>
                <a:latin typeface="Consolas"/>
              </a:rPr>
              <a:t>in.close</a:t>
            </a:r>
            <a:r>
              <a:rPr lang="en-US" b="1" dirty="0">
                <a:solidFill>
                  <a:srgbClr val="000000"/>
                </a:solidFill>
                <a:latin typeface="Consolas"/>
              </a:rPr>
              <a:t>();</a:t>
            </a:r>
          </a:p>
          <a:p>
            <a:pPr>
              <a:spcBef>
                <a:spcPts val="600"/>
              </a:spcBef>
            </a:pPr>
            <a:r>
              <a:rPr lang="en-US" b="1"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err="1">
                <a:solidFill>
                  <a:srgbClr val="000000"/>
                </a:solidFill>
                <a:latin typeface="Consolas"/>
              </a:rPr>
              <a:t>MalformedURLException</a:t>
            </a:r>
            <a:r>
              <a:rPr lang="en-US" b="1" dirty="0">
                <a:solidFill>
                  <a:srgbClr val="000000"/>
                </a:solidFill>
                <a:latin typeface="Consolas"/>
              </a:rPr>
              <a:t> e) {</a:t>
            </a:r>
          </a:p>
          <a:p>
            <a:pPr>
              <a:spcBef>
                <a:spcPts val="600"/>
              </a:spcBef>
            </a:pPr>
            <a:r>
              <a:rPr lang="en-US" b="1"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err="1">
                <a:solidFill>
                  <a:srgbClr val="000000"/>
                </a:solidFill>
                <a:latin typeface="Consolas"/>
              </a:rPr>
              <a:t>IOException</a:t>
            </a:r>
            <a:r>
              <a:rPr lang="en-US" b="1" dirty="0">
                <a:solidFill>
                  <a:srgbClr val="000000"/>
                </a:solidFill>
                <a:latin typeface="Consolas"/>
              </a:rPr>
              <a:t> e) </a:t>
            </a:r>
            <a:r>
              <a:rPr lang="en-US" b="1" dirty="0" smtClean="0">
                <a:solidFill>
                  <a:srgbClr val="000000"/>
                </a:solidFill>
                <a:latin typeface="Consolas"/>
              </a:rPr>
              <a:t>{}</a:t>
            </a:r>
            <a:endParaRPr lang="en-US" b="1" dirty="0" smtClean="0">
              <a:latin typeface="Courier New" pitchFamily="49" charset="0"/>
              <a:cs typeface="Courier New" pitchFamily="49" charset="0"/>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Използвана литература</a:t>
            </a:r>
            <a:endParaRPr lang="ru-RU" dirty="0"/>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fr-FR" b="0" dirty="0" smtClean="0"/>
              <a:t>Networking </a:t>
            </a:r>
            <a:r>
              <a:rPr lang="fr-FR" b="0" dirty="0"/>
              <a:t>tutorial</a:t>
            </a:r>
          </a:p>
          <a:p>
            <a:pPr marL="465750" lvl="2" indent="-285750" fontAlgn="base">
              <a:buFont typeface="Arial" pitchFamily="34" charset="0"/>
              <a:buChar char="•"/>
            </a:pPr>
            <a:r>
              <a:rPr lang="fr-FR" b="0" dirty="0" smtClean="0"/>
              <a:t>http</a:t>
            </a:r>
            <a:r>
              <a:rPr lang="fr-FR" b="0" dirty="0"/>
              <a:t>://docs.oracle.com/javase/tutorial/networking/TOC.html</a:t>
            </a:r>
          </a:p>
          <a:p>
            <a:pPr marL="285750" indent="-285750" fontAlgn="base">
              <a:buFont typeface="Arial" pitchFamily="34" charset="0"/>
              <a:buChar char="•"/>
            </a:pPr>
            <a:r>
              <a:rPr lang="fr-FR" b="0" dirty="0" smtClean="0"/>
              <a:t>IO </a:t>
            </a:r>
            <a:r>
              <a:rPr lang="fr-FR" b="0" dirty="0"/>
              <a:t>tutorial</a:t>
            </a:r>
          </a:p>
          <a:p>
            <a:pPr marL="465750" lvl="2" indent="-285750" fontAlgn="base">
              <a:buFont typeface="Arial" pitchFamily="34" charset="0"/>
              <a:buChar char="•"/>
            </a:pPr>
            <a:r>
              <a:rPr lang="fr-FR" b="0" dirty="0" smtClean="0"/>
              <a:t>http</a:t>
            </a:r>
            <a:r>
              <a:rPr lang="fr-FR" b="0" dirty="0"/>
              <a:t>://docs.oracle.com/javase/tutorial/essential/io/</a:t>
            </a:r>
          </a:p>
          <a:p>
            <a:pPr marL="285750" indent="-285750" fontAlgn="base">
              <a:buFont typeface="Arial" pitchFamily="34" charset="0"/>
              <a:buChar char="•"/>
            </a:pPr>
            <a:r>
              <a:rPr lang="fr-FR" b="0" dirty="0" smtClean="0"/>
              <a:t>NIO </a:t>
            </a:r>
            <a:r>
              <a:rPr lang="fr-FR" b="0" dirty="0"/>
              <a:t>tutorial</a:t>
            </a:r>
          </a:p>
          <a:p>
            <a:pPr marL="465750" lvl="2" indent="-285750" fontAlgn="base">
              <a:buFont typeface="Arial" pitchFamily="34" charset="0"/>
              <a:buChar char="•"/>
            </a:pPr>
            <a:r>
              <a:rPr lang="fr-FR" b="0" dirty="0" smtClean="0"/>
              <a:t>http</a:t>
            </a:r>
            <a:r>
              <a:rPr lang="fr-FR" b="0" dirty="0"/>
              <a:t>://</a:t>
            </a:r>
            <a:r>
              <a:rPr lang="fr-FR" b="0" dirty="0" smtClean="0"/>
              <a:t>tutorials.jenkov.com/java-nio/index.html</a:t>
            </a:r>
            <a:endParaRPr lang="fr-FR" b="0" dirty="0"/>
          </a:p>
        </p:txBody>
      </p:sp>
    </p:spTree>
    <p:extLst>
      <p:ext uri="{BB962C8B-B14F-4D97-AF65-F5344CB8AC3E}">
        <p14:creationId xmlns:p14="http://schemas.microsoft.com/office/powerpoint/2010/main" val="6689934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a:t>Предаване на </a:t>
            </a:r>
            <a:r>
              <a:rPr lang="bg-BG" sz="2000" b="0" dirty="0" smtClean="0"/>
              <a:t>данни</a:t>
            </a:r>
            <a:endParaRPr lang="bg-BG" dirty="0"/>
          </a:p>
        </p:txBody>
      </p:sp>
      <p:pic>
        <p:nvPicPr>
          <p:cNvPr id="1028" name="Picture 4" descr="http://firdaus-harun.com/wp-content/uploads/2008/07/osi-model.JPG"/>
          <p:cNvPicPr>
            <a:picLocks noChangeAspect="1" noChangeArrowheads="1"/>
          </p:cNvPicPr>
          <p:nvPr/>
        </p:nvPicPr>
        <p:blipFill>
          <a:blip r:embed="rId2" cstate="print"/>
          <a:srcRect/>
          <a:stretch>
            <a:fillRect/>
          </a:stretch>
        </p:blipFill>
        <p:spPr bwMode="auto">
          <a:xfrm>
            <a:off x="851646" y="1257885"/>
            <a:ext cx="7521761" cy="5229762"/>
          </a:xfrm>
          <a:prstGeom prst="rect">
            <a:avLst/>
          </a:prstGeom>
          <a:noFill/>
        </p:spPr>
      </p:pic>
    </p:spTree>
    <p:extLst>
      <p:ext uri="{BB962C8B-B14F-4D97-AF65-F5344CB8AC3E}">
        <p14:creationId xmlns:p14="http://schemas.microsoft.com/office/powerpoint/2010/main" val="247202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a:t>
            </a:r>
            <a:br>
              <a:rPr lang="bg-BG" dirty="0" smtClean="0"/>
            </a:br>
            <a:r>
              <a:rPr lang="en-US" sz="2000" b="0" dirty="0"/>
              <a:t>OSI</a:t>
            </a:r>
            <a:r>
              <a:rPr lang="bg-BG" sz="2000" b="0" dirty="0"/>
              <a:t> (</a:t>
            </a:r>
            <a:r>
              <a:rPr lang="en-US" sz="2000" b="0" dirty="0"/>
              <a:t>Open Systems Interconnection</a:t>
            </a:r>
            <a:r>
              <a:rPr lang="bg-BG" sz="2000" b="0" dirty="0"/>
              <a:t>) модел</a:t>
            </a:r>
            <a:r>
              <a:rPr lang="en-US" sz="2000" b="0" dirty="0"/>
              <a:t> </a:t>
            </a:r>
          </a:p>
        </p:txBody>
      </p:sp>
      <p:graphicFrame>
        <p:nvGraphicFramePr>
          <p:cNvPr id="4" name="Table 3"/>
          <p:cNvGraphicFramePr>
            <a:graphicFrameLocks noGrp="1"/>
          </p:cNvGraphicFramePr>
          <p:nvPr>
            <p:extLst>
              <p:ext uri="{D42A27DB-BD31-4B8C-83A1-F6EECF244321}">
                <p14:modId xmlns:p14="http://schemas.microsoft.com/office/powerpoint/2010/main" val="2487840459"/>
              </p:ext>
            </p:extLst>
          </p:nvPr>
        </p:nvGraphicFramePr>
        <p:xfrm>
          <a:off x="259976" y="1272984"/>
          <a:ext cx="8677836" cy="5087280"/>
        </p:xfrm>
        <a:graphic>
          <a:graphicData uri="http://schemas.openxmlformats.org/drawingml/2006/table">
            <a:tbl>
              <a:tblPr firstRow="1" bandRow="1">
                <a:tableStyleId>{3C2FFA5D-87B4-456A-9821-1D502468CF0F}</a:tableStyleId>
              </a:tblPr>
              <a:tblGrid>
                <a:gridCol w="331695"/>
                <a:gridCol w="1326776"/>
                <a:gridCol w="5719482"/>
                <a:gridCol w="1299883"/>
              </a:tblGrid>
              <a:tr h="389883">
                <a:tc>
                  <a:txBody>
                    <a:bodyPr/>
                    <a:lstStyle/>
                    <a:p>
                      <a:r>
                        <a:rPr lang="bg-BG" sz="1600" dirty="0" smtClean="0"/>
                        <a:t>№</a:t>
                      </a:r>
                      <a:endParaRPr lang="bg-BG" sz="1600" dirty="0"/>
                    </a:p>
                  </a:txBody>
                  <a:tcPr/>
                </a:tc>
                <a:tc>
                  <a:txBody>
                    <a:bodyPr/>
                    <a:lstStyle/>
                    <a:p>
                      <a:r>
                        <a:rPr lang="bg-BG" sz="1600" dirty="0" smtClean="0"/>
                        <a:t>Слой</a:t>
                      </a:r>
                      <a:endParaRPr lang="bg-BG" sz="1600" dirty="0"/>
                    </a:p>
                  </a:txBody>
                  <a:tcPr/>
                </a:tc>
                <a:tc>
                  <a:txBody>
                    <a:bodyPr/>
                    <a:lstStyle/>
                    <a:p>
                      <a:r>
                        <a:rPr lang="bg-BG" sz="1600" dirty="0" smtClean="0"/>
                        <a:t>Описание</a:t>
                      </a:r>
                      <a:endParaRPr lang="bg-BG" sz="1600" dirty="0"/>
                    </a:p>
                  </a:txBody>
                  <a:tcPr/>
                </a:tc>
                <a:tc>
                  <a:txBody>
                    <a:bodyPr/>
                    <a:lstStyle/>
                    <a:p>
                      <a:r>
                        <a:rPr lang="bg-BG" sz="1600" dirty="0" smtClean="0"/>
                        <a:t>Протоколи</a:t>
                      </a:r>
                      <a:endParaRPr lang="bg-BG" sz="1600" dirty="0"/>
                    </a:p>
                  </a:txBody>
                  <a:tcPr/>
                </a:tc>
              </a:tr>
              <a:tr h="683251">
                <a:tc>
                  <a:txBody>
                    <a:bodyPr/>
                    <a:lstStyle/>
                    <a:p>
                      <a:r>
                        <a:rPr lang="en-US" sz="1600" dirty="0" smtClean="0"/>
                        <a:t>7</a:t>
                      </a:r>
                      <a:endParaRPr lang="bg-BG" sz="1600" dirty="0"/>
                    </a:p>
                  </a:txBody>
                  <a:tcPr/>
                </a:tc>
                <a:tc>
                  <a:txBody>
                    <a:bodyPr/>
                    <a:lstStyle/>
                    <a:p>
                      <a:r>
                        <a:rPr lang="en-US" sz="1600" dirty="0" smtClean="0"/>
                        <a:t>Application</a:t>
                      </a:r>
                      <a:endParaRPr lang="bg-BG" sz="1600" dirty="0"/>
                    </a:p>
                  </a:txBody>
                  <a:tcPr/>
                </a:tc>
                <a:tc>
                  <a:txBody>
                    <a:bodyPr/>
                    <a:lstStyle/>
                    <a:p>
                      <a:r>
                        <a:rPr lang="bg-BG" sz="1400" noProof="0" dirty="0" smtClean="0"/>
                        <a:t>Позволява на потребителските приложения да заявяват услуги или информация, а на сървър приложенията — да се регистрират и предоставят услуги в мрежата.</a:t>
                      </a:r>
                      <a:endParaRPr lang="bg-BG" sz="1400" noProof="0" dirty="0"/>
                    </a:p>
                  </a:txBody>
                  <a:tcPr/>
                </a:tc>
                <a:tc>
                  <a:txBody>
                    <a:bodyPr/>
                    <a:lstStyle/>
                    <a:p>
                      <a:r>
                        <a:rPr lang="en-US" sz="1200" dirty="0" smtClean="0"/>
                        <a:t>DNS, FTP, HTTP, NFS, NTP, DHCP, SMTP,</a:t>
                      </a:r>
                      <a:r>
                        <a:rPr lang="bg-BG" sz="1200" dirty="0" smtClean="0"/>
                        <a:t> </a:t>
                      </a:r>
                      <a:r>
                        <a:rPr lang="en-US" sz="1200" dirty="0" smtClean="0"/>
                        <a:t>Telnet</a:t>
                      </a:r>
                      <a:endParaRPr lang="bg-BG" sz="1200" dirty="0"/>
                    </a:p>
                  </a:txBody>
                  <a:tcPr/>
                </a:tc>
              </a:tr>
              <a:tr h="465354">
                <a:tc>
                  <a:txBody>
                    <a:bodyPr/>
                    <a:lstStyle/>
                    <a:p>
                      <a:r>
                        <a:rPr lang="en-US" sz="1600" dirty="0" smtClean="0"/>
                        <a:t>6</a:t>
                      </a:r>
                      <a:endParaRPr lang="bg-BG" sz="1600" dirty="0"/>
                    </a:p>
                  </a:txBody>
                  <a:tcPr/>
                </a:tc>
                <a:tc>
                  <a:txBody>
                    <a:bodyPr/>
                    <a:lstStyle/>
                    <a:p>
                      <a:r>
                        <a:rPr lang="en-US" sz="1600" dirty="0" smtClean="0"/>
                        <a:t>Presentation</a:t>
                      </a:r>
                      <a:endParaRPr lang="bg-BG" sz="1600" dirty="0"/>
                    </a:p>
                  </a:txBody>
                  <a:tcPr/>
                </a:tc>
                <a:tc>
                  <a:txBody>
                    <a:bodyPr/>
                    <a:lstStyle/>
                    <a:p>
                      <a:r>
                        <a:rPr lang="bg-BG" sz="1400" dirty="0" smtClean="0"/>
                        <a:t>Конвертиране, компресиране</a:t>
                      </a:r>
                      <a:r>
                        <a:rPr lang="bg-BG" sz="1400" baseline="0" dirty="0" smtClean="0"/>
                        <a:t> и криптиране на данни.</a:t>
                      </a:r>
                      <a:endParaRPr lang="bg-BG" dirty="0"/>
                    </a:p>
                  </a:txBody>
                  <a:tcPr/>
                </a:tc>
                <a:tc>
                  <a:txBody>
                    <a:bodyPr/>
                    <a:lstStyle/>
                    <a:p>
                      <a:r>
                        <a:rPr lang="en-US" sz="1200" baseline="0" dirty="0" smtClean="0"/>
                        <a:t>TLS/SSL</a:t>
                      </a:r>
                      <a:endParaRPr lang="bg-BG" sz="1200" dirty="0"/>
                    </a:p>
                  </a:txBody>
                  <a:tcPr/>
                </a:tc>
              </a:tr>
              <a:tr h="683251">
                <a:tc>
                  <a:txBody>
                    <a:bodyPr/>
                    <a:lstStyle/>
                    <a:p>
                      <a:r>
                        <a:rPr lang="en-US" sz="1600" dirty="0" smtClean="0"/>
                        <a:t>5</a:t>
                      </a:r>
                      <a:endParaRPr lang="bg-BG" sz="1600" dirty="0"/>
                    </a:p>
                  </a:txBody>
                  <a:tcPr/>
                </a:tc>
                <a:tc>
                  <a:txBody>
                    <a:bodyPr/>
                    <a:lstStyle/>
                    <a:p>
                      <a:r>
                        <a:rPr lang="en-US" sz="1600" dirty="0" smtClean="0"/>
                        <a:t>Session</a:t>
                      </a:r>
                      <a:endParaRPr lang="bg-BG" sz="1600" dirty="0"/>
                    </a:p>
                  </a:txBody>
                  <a:tcPr/>
                </a:tc>
                <a:tc>
                  <a:txBody>
                    <a:bodyPr/>
                    <a:lstStyle/>
                    <a:p>
                      <a:r>
                        <a:rPr lang="bg-BG" sz="1400" dirty="0" smtClean="0"/>
                        <a:t>Създаването,</a:t>
                      </a:r>
                      <a:r>
                        <a:rPr lang="bg-BG" sz="1400" baseline="0" dirty="0" smtClean="0"/>
                        <a:t> поддържането и терминирането на сесии. Сигурност. Логически портове.</a:t>
                      </a:r>
                      <a:endParaRPr lang="bg-BG" sz="1400" dirty="0"/>
                    </a:p>
                  </a:txBody>
                  <a:tcPr/>
                </a:tc>
                <a:tc>
                  <a:txBody>
                    <a:bodyPr/>
                    <a:lstStyle/>
                    <a:p>
                      <a:r>
                        <a:rPr lang="en-US" sz="1200" dirty="0" smtClean="0"/>
                        <a:t>Sockets</a:t>
                      </a:r>
                      <a:endParaRPr lang="bg-BG" dirty="0"/>
                    </a:p>
                  </a:txBody>
                  <a:tcPr/>
                </a:tc>
              </a:tr>
              <a:tr h="683251">
                <a:tc>
                  <a:txBody>
                    <a:bodyPr/>
                    <a:lstStyle/>
                    <a:p>
                      <a:r>
                        <a:rPr lang="en-US" sz="1600" dirty="0" smtClean="0"/>
                        <a:t>4</a:t>
                      </a:r>
                      <a:endParaRPr lang="bg-BG" sz="1600" dirty="0"/>
                    </a:p>
                  </a:txBody>
                  <a:tcPr/>
                </a:tc>
                <a:tc>
                  <a:txBody>
                    <a:bodyPr/>
                    <a:lstStyle/>
                    <a:p>
                      <a:r>
                        <a:rPr lang="en-US" sz="1600" dirty="0" smtClean="0"/>
                        <a:t>Transport</a:t>
                      </a:r>
                      <a:endParaRPr lang="bg-BG" sz="1600" dirty="0"/>
                    </a:p>
                  </a:txBody>
                  <a:tcPr/>
                </a:tc>
                <a:tc>
                  <a:txBody>
                    <a:bodyPr/>
                    <a:lstStyle/>
                    <a:p>
                      <a:r>
                        <a:rPr lang="bg-BG" sz="1400" dirty="0" smtClean="0"/>
                        <a:t>Грижи</a:t>
                      </a:r>
                      <a:r>
                        <a:rPr lang="bg-BG" sz="1400" baseline="0" dirty="0" smtClean="0"/>
                        <a:t> се за целостта на съобщенията, за пристигането им в точна последователност, потвърждаване за пристигане, проверка за загуби и дублиращи се съобщения.</a:t>
                      </a:r>
                      <a:endParaRPr lang="bg-BG" sz="1400" dirty="0"/>
                    </a:p>
                  </a:txBody>
                  <a:tcPr/>
                </a:tc>
                <a:tc>
                  <a:txBody>
                    <a:bodyPr/>
                    <a:lstStyle/>
                    <a:p>
                      <a:r>
                        <a:rPr lang="en-US" sz="1200" dirty="0" smtClean="0"/>
                        <a:t>TCP,</a:t>
                      </a:r>
                      <a:r>
                        <a:rPr lang="en-US" sz="1200" baseline="0" dirty="0" smtClean="0"/>
                        <a:t> UDP</a:t>
                      </a:r>
                      <a:endParaRPr lang="bg-BG" sz="1200" dirty="0"/>
                    </a:p>
                  </a:txBody>
                  <a:tcPr/>
                </a:tc>
              </a:tr>
              <a:tr h="531272">
                <a:tc>
                  <a:txBody>
                    <a:bodyPr/>
                    <a:lstStyle/>
                    <a:p>
                      <a:r>
                        <a:rPr lang="en-US" sz="1600" dirty="0" smtClean="0"/>
                        <a:t>3</a:t>
                      </a:r>
                      <a:endParaRPr lang="bg-BG" sz="1600" dirty="0"/>
                    </a:p>
                  </a:txBody>
                  <a:tcPr/>
                </a:tc>
                <a:tc>
                  <a:txBody>
                    <a:bodyPr/>
                    <a:lstStyle/>
                    <a:p>
                      <a:r>
                        <a:rPr lang="en-US" sz="1600" dirty="0" smtClean="0"/>
                        <a:t>Network</a:t>
                      </a:r>
                      <a:endParaRPr lang="bg-BG" sz="1600" dirty="0"/>
                    </a:p>
                  </a:txBody>
                  <a:tcPr/>
                </a:tc>
                <a:tc>
                  <a:txBody>
                    <a:bodyPr/>
                    <a:lstStyle/>
                    <a:p>
                      <a:r>
                        <a:rPr lang="bg-BG" sz="1400" dirty="0" smtClean="0"/>
                        <a:t>Управлява</a:t>
                      </a:r>
                      <a:r>
                        <a:rPr lang="bg-BG" sz="1400" baseline="0" dirty="0" smtClean="0"/>
                        <a:t> на пакетите в мрежата. </a:t>
                      </a:r>
                      <a:r>
                        <a:rPr lang="bg-BG" sz="1400" baseline="0" dirty="0" err="1" smtClean="0"/>
                        <a:t>Рутиране</a:t>
                      </a:r>
                      <a:r>
                        <a:rPr lang="bg-BG" sz="1400" baseline="0" dirty="0" smtClean="0"/>
                        <a:t>. Фрагментация на данните. Логически адреси.</a:t>
                      </a:r>
                      <a:endParaRPr lang="bg-BG" sz="1400" dirty="0"/>
                    </a:p>
                  </a:txBody>
                  <a:tcPr/>
                </a:tc>
                <a:tc>
                  <a:txBody>
                    <a:bodyPr/>
                    <a:lstStyle/>
                    <a:p>
                      <a:r>
                        <a:rPr lang="en-US" sz="1200" dirty="0" smtClean="0"/>
                        <a:t>IPv4, IPv6, IPX, ICMP</a:t>
                      </a:r>
                      <a:endParaRPr lang="bg-BG" sz="1200" dirty="0"/>
                    </a:p>
                  </a:txBody>
                  <a:tcPr/>
                </a:tc>
              </a:tr>
              <a:tr h="683251">
                <a:tc>
                  <a:txBody>
                    <a:bodyPr/>
                    <a:lstStyle/>
                    <a:p>
                      <a:r>
                        <a:rPr lang="en-US" sz="1600" dirty="0" smtClean="0"/>
                        <a:t>2</a:t>
                      </a:r>
                      <a:endParaRPr lang="bg-BG" sz="1600" dirty="0"/>
                    </a:p>
                  </a:txBody>
                  <a:tcPr/>
                </a:tc>
                <a:tc>
                  <a:txBody>
                    <a:bodyPr/>
                    <a:lstStyle/>
                    <a:p>
                      <a:r>
                        <a:rPr lang="en-US" sz="1600" dirty="0" smtClean="0"/>
                        <a:t>Data Link</a:t>
                      </a:r>
                      <a:endParaRPr lang="bg-BG" sz="1600" dirty="0"/>
                    </a:p>
                  </a:txBody>
                  <a:tcPr/>
                </a:tc>
                <a:tc>
                  <a:txBody>
                    <a:bodyPr/>
                    <a:lstStyle/>
                    <a:p>
                      <a:r>
                        <a:rPr lang="bg-BG" sz="1400" dirty="0" smtClean="0"/>
                        <a:t>Предаване на </a:t>
                      </a:r>
                      <a:r>
                        <a:rPr lang="bg-BG" sz="1400" dirty="0" err="1" smtClean="0"/>
                        <a:t>фреймове</a:t>
                      </a:r>
                      <a:r>
                        <a:rPr lang="bg-BG" sz="1400" dirty="0" smtClean="0"/>
                        <a:t> от един</a:t>
                      </a:r>
                      <a:r>
                        <a:rPr lang="bg-BG" sz="1400" baseline="0" dirty="0" smtClean="0"/>
                        <a:t> възел на друг. Управление на последователността на </a:t>
                      </a:r>
                      <a:r>
                        <a:rPr lang="bg-BG" sz="1400" baseline="0" dirty="0" err="1" smtClean="0"/>
                        <a:t>фреймовете</a:t>
                      </a:r>
                      <a:r>
                        <a:rPr lang="bg-BG" sz="1400" baseline="0" dirty="0" smtClean="0"/>
                        <a:t>. Потвърждения. Проверка за грешки. </a:t>
                      </a:r>
                      <a:r>
                        <a:rPr lang="en-US" sz="1400" baseline="0" dirty="0" smtClean="0"/>
                        <a:t>MAC.</a:t>
                      </a:r>
                      <a:endParaRPr lang="bg-BG" sz="1400" dirty="0"/>
                    </a:p>
                  </a:txBody>
                  <a:tcPr/>
                </a:tc>
                <a:tc>
                  <a:txBody>
                    <a:bodyPr/>
                    <a:lstStyle/>
                    <a:p>
                      <a:r>
                        <a:rPr lang="en-US" sz="1200" dirty="0" smtClean="0"/>
                        <a:t>ATM, X.25, DSL,</a:t>
                      </a:r>
                      <a:r>
                        <a:rPr lang="en-US" sz="1200" baseline="0" dirty="0" smtClean="0"/>
                        <a:t> IEEE 802.11</a:t>
                      </a:r>
                      <a:endParaRPr lang="bg-BG" sz="1200" dirty="0"/>
                    </a:p>
                  </a:txBody>
                  <a:tcPr/>
                </a:tc>
              </a:tr>
              <a:tr h="683251">
                <a:tc>
                  <a:txBody>
                    <a:bodyPr/>
                    <a:lstStyle/>
                    <a:p>
                      <a:r>
                        <a:rPr lang="en-US" sz="1600" dirty="0" smtClean="0"/>
                        <a:t>1</a:t>
                      </a:r>
                      <a:endParaRPr lang="bg-BG" sz="1600" dirty="0"/>
                    </a:p>
                  </a:txBody>
                  <a:tcPr/>
                </a:tc>
                <a:tc>
                  <a:txBody>
                    <a:bodyPr/>
                    <a:lstStyle/>
                    <a:p>
                      <a:r>
                        <a:rPr lang="en-US" sz="1600" dirty="0" smtClean="0"/>
                        <a:t>Physical</a:t>
                      </a:r>
                      <a:endParaRPr lang="bg-BG" sz="1600" dirty="0"/>
                    </a:p>
                  </a:txBody>
                  <a:tcPr/>
                </a:tc>
                <a:tc>
                  <a:txBody>
                    <a:bodyPr/>
                    <a:lstStyle/>
                    <a:p>
                      <a:r>
                        <a:rPr lang="bg-BG" sz="1400" dirty="0" smtClean="0"/>
                        <a:t>Отговаря</a:t>
                      </a:r>
                      <a:r>
                        <a:rPr lang="bg-BG" sz="1400" baseline="0" dirty="0" smtClean="0"/>
                        <a:t> за предаването и приемането на неструктурирани потоци от данни по физическият носител. Кодиране/декодиране на данните. Свързване на физическият носител.</a:t>
                      </a:r>
                      <a:endParaRPr lang="bg-BG" sz="1400" dirty="0"/>
                    </a:p>
                  </a:txBody>
                  <a:tcPr/>
                </a:tc>
                <a:tc>
                  <a:txBody>
                    <a:bodyPr/>
                    <a:lstStyle/>
                    <a:p>
                      <a:r>
                        <a:rPr lang="en-US" sz="1200" dirty="0" smtClean="0"/>
                        <a:t>IEEE 802.11</a:t>
                      </a:r>
                      <a:r>
                        <a:rPr lang="bg-BG" sz="1200" dirty="0" smtClean="0"/>
                        <a:t>, </a:t>
                      </a:r>
                      <a:r>
                        <a:rPr lang="en-US" sz="1200" dirty="0" smtClean="0"/>
                        <a:t>    IEEE 1394</a:t>
                      </a:r>
                      <a:r>
                        <a:rPr lang="bg-BG" sz="1200" dirty="0" smtClean="0"/>
                        <a:t>, </a:t>
                      </a:r>
                      <a:r>
                        <a:rPr lang="en-US" sz="1200" dirty="0" smtClean="0"/>
                        <a:t>    Bluetooth</a:t>
                      </a:r>
                      <a:endParaRPr lang="bg-BG" sz="2000" dirty="0"/>
                    </a:p>
                  </a:txBody>
                  <a:tcPr/>
                </a:tc>
              </a:tr>
            </a:tbl>
          </a:graphicData>
        </a:graphic>
      </p:graphicFrame>
    </p:spTree>
    <p:extLst>
      <p:ext uri="{BB962C8B-B14F-4D97-AF65-F5344CB8AC3E}">
        <p14:creationId xmlns:p14="http://schemas.microsoft.com/office/powerpoint/2010/main" val="2681841337"/>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 </a:t>
            </a:r>
            <a:br>
              <a:rPr lang="bg-BG" dirty="0" smtClean="0"/>
            </a:br>
            <a:r>
              <a:rPr lang="en-US" sz="2000" b="0" dirty="0"/>
              <a:t>TCP/UDP</a:t>
            </a:r>
          </a:p>
        </p:txBody>
      </p:sp>
      <p:graphicFrame>
        <p:nvGraphicFramePr>
          <p:cNvPr id="5" name="Table 4"/>
          <p:cNvGraphicFramePr>
            <a:graphicFrameLocks noGrp="1"/>
          </p:cNvGraphicFramePr>
          <p:nvPr>
            <p:extLst>
              <p:ext uri="{D42A27DB-BD31-4B8C-83A1-F6EECF244321}">
                <p14:modId xmlns:p14="http://schemas.microsoft.com/office/powerpoint/2010/main" val="443581858"/>
              </p:ext>
            </p:extLst>
          </p:nvPr>
        </p:nvGraphicFramePr>
        <p:xfrm>
          <a:off x="331694" y="1397000"/>
          <a:ext cx="8480612" cy="4734560"/>
        </p:xfrm>
        <a:graphic>
          <a:graphicData uri="http://schemas.openxmlformats.org/drawingml/2006/table">
            <a:tbl>
              <a:tblPr firstRow="1" bandRow="1">
                <a:tableStyleId>{3C2FFA5D-87B4-456A-9821-1D502468CF0F}</a:tableStyleId>
              </a:tblPr>
              <a:tblGrid>
                <a:gridCol w="4240306"/>
                <a:gridCol w="4240306"/>
              </a:tblGrid>
              <a:tr h="370840">
                <a:tc>
                  <a:txBody>
                    <a:bodyPr/>
                    <a:lstStyle/>
                    <a:p>
                      <a:pPr algn="ctr"/>
                      <a:r>
                        <a:rPr lang="en-US" sz="1400" dirty="0" smtClean="0"/>
                        <a:t>Transmission Control Protocol (TCP)</a:t>
                      </a:r>
                      <a:endParaRPr lang="en-US" sz="1400" dirty="0"/>
                    </a:p>
                  </a:txBody>
                  <a:tcPr anchor="ctr"/>
                </a:tc>
                <a:tc>
                  <a:txBody>
                    <a:bodyPr/>
                    <a:lstStyle/>
                    <a:p>
                      <a:pPr algn="ctr"/>
                      <a:r>
                        <a:rPr lang="en-US" sz="1400" dirty="0" smtClean="0"/>
                        <a:t>User Datagram Protocol (UDP)</a:t>
                      </a:r>
                      <a:endParaRPr lang="en-US" sz="1400" dirty="0"/>
                    </a:p>
                  </a:txBody>
                  <a:tcPr anchor="ctr"/>
                </a:tc>
              </a:tr>
              <a:tr h="370840">
                <a:tc>
                  <a:txBody>
                    <a:bodyPr/>
                    <a:lstStyle/>
                    <a:p>
                      <a:pPr algn="l"/>
                      <a:r>
                        <a:rPr lang="bg-BG" sz="1400" b="1" dirty="0" smtClean="0"/>
                        <a:t>Надеждност:</a:t>
                      </a:r>
                      <a:r>
                        <a:rPr lang="en-US" sz="1400" b="1" dirty="0" smtClean="0"/>
                        <a:t> </a:t>
                      </a:r>
                      <a:r>
                        <a:rPr lang="en-US" sz="1400" dirty="0"/>
                        <a:t>TCP </a:t>
                      </a:r>
                      <a:r>
                        <a:rPr lang="bg-BG" sz="1400" dirty="0" smtClean="0"/>
                        <a:t>е</a:t>
                      </a:r>
                      <a:r>
                        <a:rPr lang="en-US" sz="1400" dirty="0" smtClean="0"/>
                        <a:t> </a:t>
                      </a:r>
                      <a:r>
                        <a:rPr lang="bg-BG" sz="1400" dirty="0" smtClean="0"/>
                        <a:t>протокол,</a:t>
                      </a:r>
                      <a:r>
                        <a:rPr lang="bg-BG" sz="1400" baseline="0" dirty="0" smtClean="0"/>
                        <a:t> който се основава на връзки</a:t>
                      </a:r>
                      <a:r>
                        <a:rPr lang="en-US" sz="1400" baseline="0" dirty="0" smtClean="0"/>
                        <a:t> (connections)</a:t>
                      </a:r>
                      <a:r>
                        <a:rPr lang="bg-BG" sz="1400" baseline="0" dirty="0" smtClean="0"/>
                        <a:t>.</a:t>
                      </a:r>
                      <a:r>
                        <a:rPr lang="en-US" sz="1400" dirty="0" smtClean="0"/>
                        <a:t> </a:t>
                      </a:r>
                      <a:r>
                        <a:rPr lang="bg-BG" sz="1400" dirty="0" smtClean="0"/>
                        <a:t>Когато един файл се изпрати, той със сигурност ще бъде доставен, освен ако връзката не се</a:t>
                      </a:r>
                      <a:r>
                        <a:rPr lang="bg-BG" sz="1400" baseline="0" dirty="0" smtClean="0"/>
                        <a:t> прекрати. Ако част от пакетите бъдат изгубени, те ще бъдат предадени отново.</a:t>
                      </a:r>
                      <a:endParaRPr lang="en-US" sz="1400" dirty="0"/>
                    </a:p>
                  </a:txBody>
                  <a:tcPr/>
                </a:tc>
                <a:tc>
                  <a:txBody>
                    <a:bodyPr/>
                    <a:lstStyle/>
                    <a:p>
                      <a:pPr algn="l"/>
                      <a:r>
                        <a:rPr lang="bg-BG" sz="1400" b="1" dirty="0" smtClean="0"/>
                        <a:t>Надеждност:</a:t>
                      </a:r>
                      <a:r>
                        <a:rPr lang="en-US" sz="1400" b="1" dirty="0" smtClean="0"/>
                        <a:t> </a:t>
                      </a:r>
                      <a:r>
                        <a:rPr lang="en-US" sz="1400" dirty="0"/>
                        <a:t>UDP </a:t>
                      </a:r>
                      <a:r>
                        <a:rPr lang="bg-BG" sz="1400" dirty="0" smtClean="0"/>
                        <a:t>е</a:t>
                      </a:r>
                      <a:r>
                        <a:rPr lang="bg-BG" sz="1400" baseline="0" dirty="0" smtClean="0"/>
                        <a:t> пакетно ориентиран протокол. Когато се изпрати съобщение по мрежата, не е сигурно дали то ще бъде доставено или дали ще запази своята цялост.</a:t>
                      </a:r>
                      <a:endParaRPr lang="en-US" sz="1400" dirty="0"/>
                    </a:p>
                  </a:txBody>
                  <a:tcPr/>
                </a:tc>
              </a:tr>
              <a:tr h="370840">
                <a:tc>
                  <a:txBody>
                    <a:bodyPr/>
                    <a:lstStyle/>
                    <a:p>
                      <a:pPr algn="l"/>
                      <a:r>
                        <a:rPr lang="bg-BG" sz="1400" b="1" dirty="0" smtClean="0"/>
                        <a:t>Подредба: </a:t>
                      </a:r>
                      <a:r>
                        <a:rPr lang="bg-BG" sz="1400" dirty="0" smtClean="0"/>
                        <a:t>Ако се изпратят две</a:t>
                      </a:r>
                      <a:r>
                        <a:rPr lang="bg-BG" sz="1400" baseline="0" dirty="0" smtClean="0"/>
                        <a:t> последователни съобщения, протокола гарантира, че те ще се получат в реда в който са изпратени.</a:t>
                      </a:r>
                      <a:endParaRPr lang="en-US" sz="1400" dirty="0"/>
                    </a:p>
                  </a:txBody>
                  <a:tcPr/>
                </a:tc>
                <a:tc>
                  <a:txBody>
                    <a:bodyPr/>
                    <a:lstStyle/>
                    <a:p>
                      <a:pPr algn="l"/>
                      <a:r>
                        <a:rPr lang="bg-BG" sz="1400" b="1" dirty="0" smtClean="0"/>
                        <a:t>Подредба: </a:t>
                      </a:r>
                      <a:r>
                        <a:rPr lang="bg-BG" sz="1400" dirty="0" smtClean="0"/>
                        <a:t>Протокола не гарантира, че съобщенията ще се получат в реда в който са изпратени.</a:t>
                      </a:r>
                      <a:endParaRPr lang="en-US" sz="1400" dirty="0"/>
                    </a:p>
                  </a:txBody>
                  <a:tcPr/>
                </a:tc>
              </a:tr>
              <a:tr h="370840">
                <a:tc>
                  <a:txBody>
                    <a:bodyPr/>
                    <a:lstStyle/>
                    <a:p>
                      <a:pPr algn="l"/>
                      <a:r>
                        <a:rPr lang="bg-BG" sz="1400" b="1" dirty="0" smtClean="0"/>
                        <a:t>Тежък: </a:t>
                      </a:r>
                      <a:r>
                        <a:rPr lang="bg-BG" sz="1400" dirty="0" smtClean="0"/>
                        <a:t>Протокола изисква допълнителни мрежови</a:t>
                      </a:r>
                      <a:r>
                        <a:rPr lang="bg-BG" sz="1400" baseline="0" dirty="0" smtClean="0"/>
                        <a:t> трафик, за потвърждения и изпращане отново на пакети, които са се загубили по мрежата или които не са доставени в правилният ред.</a:t>
                      </a:r>
                      <a:endParaRPr lang="en-US" sz="1400" dirty="0"/>
                    </a:p>
                  </a:txBody>
                  <a:tcPr/>
                </a:tc>
                <a:tc>
                  <a:txBody>
                    <a:bodyPr/>
                    <a:lstStyle/>
                    <a:p>
                      <a:pPr algn="l"/>
                      <a:r>
                        <a:rPr lang="bg-BG" sz="1400" b="1" dirty="0" smtClean="0"/>
                        <a:t>Лек: </a:t>
                      </a:r>
                      <a:r>
                        <a:rPr lang="bg-BG" sz="1400" dirty="0" smtClean="0"/>
                        <a:t>Няма подредба на съобщенията или потвърждаване за</a:t>
                      </a:r>
                      <a:r>
                        <a:rPr lang="bg-BG" sz="1400" baseline="0" dirty="0" smtClean="0"/>
                        <a:t> получените пакети.</a:t>
                      </a:r>
                      <a:endParaRPr lang="en-US" sz="1400" dirty="0"/>
                    </a:p>
                  </a:txBody>
                  <a:tcPr/>
                </a:tc>
              </a:tr>
              <a:tr h="370840">
                <a:tc>
                  <a:txBody>
                    <a:bodyPr/>
                    <a:lstStyle/>
                    <a:p>
                      <a:pPr algn="l"/>
                      <a:r>
                        <a:rPr lang="en-US" sz="1400" b="1" dirty="0"/>
                        <a:t>Streaming: </a:t>
                      </a:r>
                      <a:r>
                        <a:rPr lang="bg-BG" sz="1400" dirty="0" smtClean="0"/>
                        <a:t>Данните се четата като</a:t>
                      </a:r>
                      <a:r>
                        <a:rPr lang="en-US" sz="1400" dirty="0" smtClean="0"/>
                        <a:t> </a:t>
                      </a:r>
                      <a:r>
                        <a:rPr lang="en-US" sz="1400" dirty="0"/>
                        <a:t>"stream</a:t>
                      </a:r>
                      <a:r>
                        <a:rPr lang="en-US" sz="1400" dirty="0" smtClean="0"/>
                        <a:t>,“</a:t>
                      </a:r>
                      <a:r>
                        <a:rPr lang="bg-BG" sz="1400" dirty="0" smtClean="0"/>
                        <a:t>.</a:t>
                      </a:r>
                      <a:r>
                        <a:rPr lang="bg-BG" sz="1400" baseline="0" dirty="0" smtClean="0"/>
                        <a:t> Може да се изпратят/получат няколко пакета едновременно.</a:t>
                      </a:r>
                      <a:endParaRPr lang="en-US" sz="1400" dirty="0"/>
                    </a:p>
                  </a:txBody>
                  <a:tcPr/>
                </a:tc>
                <a:tc>
                  <a:txBody>
                    <a:bodyPr/>
                    <a:lstStyle/>
                    <a:p>
                      <a:pPr algn="l"/>
                      <a:r>
                        <a:rPr lang="en-US" sz="1400" b="1" dirty="0" err="1"/>
                        <a:t>Datagrams</a:t>
                      </a:r>
                      <a:r>
                        <a:rPr lang="en-US" sz="1400" b="1" dirty="0"/>
                        <a:t>: </a:t>
                      </a:r>
                      <a:r>
                        <a:rPr lang="bg-BG" sz="1400" dirty="0" smtClean="0"/>
                        <a:t>Пакетите се изпращат индивидуално.</a:t>
                      </a:r>
                      <a:endParaRPr lang="en-US" sz="1400" dirty="0"/>
                    </a:p>
                  </a:txBody>
                  <a:tcPr/>
                </a:tc>
              </a:tr>
              <a:tr h="370840">
                <a:tc>
                  <a:txBody>
                    <a:bodyPr/>
                    <a:lstStyle/>
                    <a:p>
                      <a:pPr algn="l"/>
                      <a:r>
                        <a:rPr lang="bg-BG" sz="1400" b="1" dirty="0" smtClean="0"/>
                        <a:t>Примери</a:t>
                      </a:r>
                      <a:r>
                        <a:rPr lang="en-US" sz="1400" b="1" dirty="0" smtClean="0"/>
                        <a:t>: </a:t>
                      </a:r>
                      <a:r>
                        <a:rPr lang="en-US" sz="1400" dirty="0" smtClean="0"/>
                        <a:t>HTTP, SMTP, FTP, SSH </a:t>
                      </a:r>
                      <a:r>
                        <a:rPr lang="bg-BG" sz="1400" dirty="0" smtClean="0"/>
                        <a:t>и</a:t>
                      </a:r>
                      <a:r>
                        <a:rPr lang="bg-BG" sz="1400" baseline="0" dirty="0" smtClean="0"/>
                        <a:t> други.</a:t>
                      </a:r>
                      <a:endParaRPr lang="en-US" sz="1400" dirty="0"/>
                    </a:p>
                  </a:txBody>
                  <a:tcPr/>
                </a:tc>
                <a:tc>
                  <a:txBody>
                    <a:bodyPr/>
                    <a:lstStyle/>
                    <a:p>
                      <a:pPr algn="l"/>
                      <a:r>
                        <a:rPr lang="bg-BG" sz="1400" b="1" dirty="0" smtClean="0"/>
                        <a:t>Примери: </a:t>
                      </a:r>
                      <a:r>
                        <a:rPr lang="en-US" sz="1400" dirty="0" smtClean="0"/>
                        <a:t>DNS,</a:t>
                      </a:r>
                      <a:r>
                        <a:rPr lang="en-US" sz="1400" baseline="0" dirty="0" smtClean="0"/>
                        <a:t> IPTV, VoIP, TFTP</a:t>
                      </a:r>
                      <a:r>
                        <a:rPr lang="bg-BG" sz="1400" baseline="0" dirty="0" smtClean="0"/>
                        <a:t> и други.</a:t>
                      </a:r>
                      <a:endParaRPr lang="en-US" sz="1400" dirty="0"/>
                    </a:p>
                  </a:txBody>
                  <a:tcPr/>
                </a:tc>
              </a:tr>
            </a:tbl>
          </a:graphicData>
        </a:graphic>
      </p:graphicFrame>
    </p:spTree>
    <p:extLst>
      <p:ext uri="{BB962C8B-B14F-4D97-AF65-F5344CB8AC3E}">
        <p14:creationId xmlns:p14="http://schemas.microsoft.com/office/powerpoint/2010/main" val="3656926962"/>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Мрежови основи </a:t>
            </a:r>
            <a:br>
              <a:rPr lang="bg-BG" dirty="0" smtClean="0"/>
            </a:br>
            <a:r>
              <a:rPr lang="bg-BG" sz="2000" b="0" dirty="0"/>
              <a:t>Кога да използваме </a:t>
            </a:r>
            <a:r>
              <a:rPr lang="en-US" sz="2000" b="0" dirty="0"/>
              <a:t>UDP</a:t>
            </a:r>
            <a:endParaRPr lang="bg-BG" sz="2000" b="0" dirty="0"/>
          </a:p>
        </p:txBody>
      </p:sp>
      <p:sp>
        <p:nvSpPr>
          <p:cNvPr id="3" name="Text Placeholder 2"/>
          <p:cNvSpPr>
            <a:spLocks noGrp="1"/>
          </p:cNvSpPr>
          <p:nvPr>
            <p:ph type="body" sz="quarter" idx="10"/>
          </p:nvPr>
        </p:nvSpPr>
        <p:spPr/>
        <p:txBody>
          <a:bodyPr/>
          <a:lstStyle/>
          <a:p>
            <a:r>
              <a:rPr lang="bg-BG" sz="2400" dirty="0" smtClean="0"/>
              <a:t>Поради характеристиките на </a:t>
            </a:r>
            <a:r>
              <a:rPr lang="en-US" sz="2400" dirty="0" smtClean="0"/>
              <a:t>UDP</a:t>
            </a:r>
            <a:r>
              <a:rPr lang="bg-BG" sz="2400" dirty="0" smtClean="0"/>
              <a:t> протокола, е добре да се използва при:</a:t>
            </a:r>
          </a:p>
          <a:p>
            <a:pPr lvl="1">
              <a:buFont typeface="Arial" pitchFamily="34" charset="0"/>
              <a:buChar char="•"/>
            </a:pPr>
            <a:r>
              <a:rPr lang="en-US" b="1" dirty="0" smtClean="0"/>
              <a:t>Broadcast</a:t>
            </a:r>
            <a:r>
              <a:rPr lang="bg-BG" b="1" dirty="0" smtClean="0"/>
              <a:t> или </a:t>
            </a:r>
            <a:r>
              <a:rPr lang="en-US" b="1" dirty="0" smtClean="0"/>
              <a:t>multicast</a:t>
            </a:r>
            <a:r>
              <a:rPr lang="bg-BG" b="1" dirty="0" smtClean="0"/>
              <a:t> приложения. </a:t>
            </a:r>
            <a:r>
              <a:rPr lang="bg-BG" dirty="0" smtClean="0"/>
              <a:t>В общият случай, това са приложения, които се опитват да открият някакъв ресурс в мрежата или да проверят кои клиенти са активни.</a:t>
            </a:r>
          </a:p>
          <a:p>
            <a:pPr lvl="1">
              <a:buFont typeface="Arial" pitchFamily="34" charset="0"/>
              <a:buChar char="•"/>
            </a:pPr>
            <a:r>
              <a:rPr lang="bg-BG" b="1" dirty="0" smtClean="0"/>
              <a:t>При предаване на данни, които ще бъдат заменени скоро</a:t>
            </a:r>
            <a:r>
              <a:rPr lang="bg-BG" dirty="0" smtClean="0"/>
              <a:t> с нови данни: </a:t>
            </a:r>
            <a:r>
              <a:rPr lang="en-US" dirty="0" smtClean="0"/>
              <a:t>Windows 8 tiles.</a:t>
            </a:r>
          </a:p>
          <a:p>
            <a:pPr lvl="1">
              <a:buFont typeface="Arial" pitchFamily="34" charset="0"/>
              <a:buChar char="•"/>
            </a:pPr>
            <a:r>
              <a:rPr lang="bg-BG" b="1" dirty="0" smtClean="0"/>
              <a:t>При предаване на данни, които не са критични</a:t>
            </a:r>
            <a:r>
              <a:rPr lang="bg-BG" dirty="0" smtClean="0"/>
              <a:t>. Например при </a:t>
            </a:r>
            <a:r>
              <a:rPr lang="en-US" dirty="0" smtClean="0"/>
              <a:t>streaming</a:t>
            </a:r>
            <a:r>
              <a:rPr lang="bg-BG" dirty="0" smtClean="0"/>
              <a:t> на видео или </a:t>
            </a:r>
            <a:r>
              <a:rPr lang="en-US" dirty="0" smtClean="0"/>
              <a:t>VoIP (Skype).</a:t>
            </a:r>
          </a:p>
          <a:p>
            <a:pPr lvl="1">
              <a:buFont typeface="Arial" pitchFamily="34" charset="0"/>
              <a:buChar char="•"/>
            </a:pPr>
            <a:r>
              <a:rPr lang="bg-BG" b="1" dirty="0" smtClean="0"/>
              <a:t>Приложения които ще обработват огромно количество заявки </a:t>
            </a:r>
            <a:r>
              <a:rPr lang="en-US" dirty="0" smtClean="0"/>
              <a:t>(request)</a:t>
            </a:r>
            <a:r>
              <a:rPr lang="bg-BG" dirty="0" smtClean="0"/>
              <a:t>, които не създават сесия. </a:t>
            </a:r>
            <a:r>
              <a:rPr lang="en-US" dirty="0" smtClean="0"/>
              <a:t>DNS</a:t>
            </a:r>
            <a:endParaRPr lang="bg-BG" dirty="0" smtClean="0"/>
          </a:p>
          <a:p>
            <a:pPr lvl="1">
              <a:buFont typeface="Arial" pitchFamily="34" charset="0"/>
              <a:buChar char="•"/>
            </a:pPr>
            <a:r>
              <a:rPr lang="bg-BG" dirty="0" smtClean="0"/>
              <a:t>Не трябва да се използва за трансфер на голямо количество данни.</a:t>
            </a:r>
          </a:p>
          <a:p>
            <a:pPr lvl="1">
              <a:buFont typeface="Arial" pitchFamily="34" charset="0"/>
              <a:buChar char="•"/>
            </a:pPr>
            <a:endParaRPr lang="bg-BG" dirty="0"/>
          </a:p>
        </p:txBody>
      </p:sp>
    </p:spTree>
    <p:extLst>
      <p:ext uri="{BB962C8B-B14F-4D97-AF65-F5344CB8AC3E}">
        <p14:creationId xmlns:p14="http://schemas.microsoft.com/office/powerpoint/2010/main" val="1080150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1533525" y="1283104"/>
            <a:ext cx="5924550" cy="5077620"/>
          </a:xfrm>
        </p:spPr>
      </p:pic>
      <p:sp>
        <p:nvSpPr>
          <p:cNvPr id="2" name="Title 1"/>
          <p:cNvSpPr>
            <a:spLocks noGrp="1"/>
          </p:cNvSpPr>
          <p:nvPr>
            <p:ph type="title"/>
          </p:nvPr>
        </p:nvSpPr>
        <p:spPr/>
        <p:txBody>
          <a:bodyPr/>
          <a:lstStyle/>
          <a:p>
            <a:r>
              <a:rPr lang="bg-BG" dirty="0" smtClean="0"/>
              <a:t>Мрежови основи</a:t>
            </a:r>
            <a:br>
              <a:rPr lang="bg-BG" dirty="0" smtClean="0"/>
            </a:br>
            <a:r>
              <a:rPr lang="bg-BG" sz="2000" b="0" dirty="0"/>
              <a:t>Как работи </a:t>
            </a:r>
            <a:r>
              <a:rPr lang="en-US" sz="2000" b="0" dirty="0"/>
              <a:t>TCP</a:t>
            </a:r>
            <a:r>
              <a:rPr lang="bg-BG" sz="2000" b="0" dirty="0"/>
              <a:t> </a:t>
            </a:r>
            <a:r>
              <a:rPr lang="bg-BG" sz="2000" b="0" dirty="0" smtClean="0"/>
              <a:t>протокола</a:t>
            </a:r>
            <a:endParaRPr lang="bg-BG" sz="2000" b="0" dirty="0"/>
          </a:p>
        </p:txBody>
      </p:sp>
    </p:spTree>
    <p:extLst>
      <p:ext uri="{BB962C8B-B14F-4D97-AF65-F5344CB8AC3E}">
        <p14:creationId xmlns:p14="http://schemas.microsoft.com/office/powerpoint/2010/main" val="2470503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2884366" y="2138839"/>
            <a:ext cx="2791978" cy="2981801"/>
          </a:xfrm>
        </p:spPr>
      </p:pic>
      <p:sp>
        <p:nvSpPr>
          <p:cNvPr id="3" name="Title 2"/>
          <p:cNvSpPr>
            <a:spLocks noGrp="1"/>
          </p:cNvSpPr>
          <p:nvPr>
            <p:ph type="title"/>
          </p:nvPr>
        </p:nvSpPr>
        <p:spPr/>
        <p:txBody>
          <a:bodyPr/>
          <a:lstStyle/>
          <a:p>
            <a:r>
              <a:rPr lang="bg-BG" dirty="0"/>
              <a:t>Мрежови основи</a:t>
            </a:r>
            <a:br>
              <a:rPr lang="bg-BG" dirty="0"/>
            </a:br>
            <a:r>
              <a:rPr lang="bg-BG" sz="2000" b="0" dirty="0"/>
              <a:t>Идентифициране на приложение</a:t>
            </a:r>
            <a:endParaRPr lang="en-US" sz="2000" b="0" dirty="0"/>
          </a:p>
        </p:txBody>
      </p:sp>
      <p:sp>
        <p:nvSpPr>
          <p:cNvPr id="6" name="TextBox 5"/>
          <p:cNvSpPr txBox="1"/>
          <p:nvPr/>
        </p:nvSpPr>
        <p:spPr>
          <a:xfrm>
            <a:off x="1706880" y="1498461"/>
            <a:ext cx="532517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Как идентифицираме един компютър в мрежата?</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2042160" y="5433060"/>
            <a:ext cx="2141612" cy="923330"/>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10.199.</a:t>
            </a:r>
            <a:r>
              <a:rPr lang="bg-BG" sz="2400" kern="0" dirty="0" err="1" smtClean="0">
                <a:ea typeface="Arial Unicode MS" pitchFamily="34" charset="-128"/>
                <a:cs typeface="Arial Unicode MS" pitchFamily="34" charset="-128"/>
              </a:rPr>
              <a:t>199</a:t>
            </a:r>
            <a:r>
              <a:rPr lang="bg-BG" sz="2400" kern="0" dirty="0" smtClean="0">
                <a:ea typeface="Arial Unicode MS" pitchFamily="34" charset="-128"/>
                <a:cs typeface="Arial Unicode MS" pitchFamily="34" charset="-128"/>
              </a:rPr>
              <a:t>.200</a:t>
            </a:r>
          </a:p>
          <a:p>
            <a:pPr algn="ct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IP </a:t>
            </a:r>
            <a:r>
              <a:rPr lang="bg-BG" sz="2400" kern="0" dirty="0" smtClean="0">
                <a:ea typeface="Arial Unicode MS" pitchFamily="34" charset="-128"/>
                <a:cs typeface="Arial Unicode MS" pitchFamily="34" charset="-128"/>
              </a:rPr>
              <a:t>Адрес</a:t>
            </a:r>
            <a:endParaRPr lang="en-US" sz="2400" kern="0" dirty="0" err="1" smtClean="0">
              <a:ea typeface="Arial Unicode MS" pitchFamily="34" charset="-128"/>
              <a:cs typeface="Arial Unicode MS" pitchFamily="34" charset="-128"/>
            </a:endParaRPr>
          </a:p>
        </p:txBody>
      </p:sp>
      <p:sp>
        <p:nvSpPr>
          <p:cNvPr id="8" name="TextBox 7"/>
          <p:cNvSpPr txBox="1"/>
          <p:nvPr/>
        </p:nvSpPr>
        <p:spPr>
          <a:xfrm>
            <a:off x="4706672" y="5433060"/>
            <a:ext cx="857607" cy="923330"/>
          </a:xfrm>
          <a:prstGeom prst="rect">
            <a:avLst/>
          </a:prstGeom>
          <a:noFill/>
        </p:spPr>
        <p:txBody>
          <a:bodyPr wrap="none" lIns="0" tIns="0" rIns="0" bIns="0" rtlCol="0">
            <a:spAutoFit/>
          </a:bodyPr>
          <a:lstStyle/>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50430</a:t>
            </a:r>
          </a:p>
          <a:p>
            <a:pPr algn="ct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Порт</a:t>
            </a:r>
            <a:endParaRPr lang="en-US" sz="2400" kern="0" dirty="0" err="1" smtClean="0">
              <a:ea typeface="Arial Unicode MS" pitchFamily="34" charset="-128"/>
              <a:cs typeface="Arial Unicode MS" pitchFamily="34" charset="-128"/>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133" y="1971675"/>
            <a:ext cx="2584914" cy="2577465"/>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4193" y="2159317"/>
            <a:ext cx="3109523" cy="2496503"/>
          </a:xfrm>
          <a:prstGeom prst="rect">
            <a:avLst/>
          </a:prstGeom>
        </p:spPr>
      </p:pic>
      <p:sp>
        <p:nvSpPr>
          <p:cNvPr id="11" name="Rectangle 10"/>
          <p:cNvSpPr/>
          <p:nvPr/>
        </p:nvSpPr>
        <p:spPr bwMode="gray">
          <a:xfrm>
            <a:off x="2042160" y="5364480"/>
            <a:ext cx="3726180" cy="1074420"/>
          </a:xfrm>
          <a:prstGeom prst="rect">
            <a:avLst/>
          </a:prstGeom>
          <a:noFill/>
          <a:ln w="28575">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w="28575">
                <a:solidFill>
                  <a:schemeClr val="tx1"/>
                </a:solidFill>
              </a:ln>
              <a:noFill/>
              <a:effectLst/>
              <a:uLnTx/>
              <a:uFillTx/>
              <a:ea typeface="Arial Unicode MS" pitchFamily="34" charset="-128"/>
              <a:cs typeface="Arial Unicode MS" pitchFamily="34" charset="-128"/>
            </a:endParaRPr>
          </a:p>
        </p:txBody>
      </p:sp>
      <p:sp>
        <p:nvSpPr>
          <p:cNvPr id="12" name="TextBox 11"/>
          <p:cNvSpPr txBox="1"/>
          <p:nvPr/>
        </p:nvSpPr>
        <p:spPr>
          <a:xfrm>
            <a:off x="5933998" y="5364480"/>
            <a:ext cx="1098058" cy="43088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800" kern="0" dirty="0" smtClean="0">
                <a:ea typeface="Arial Unicode MS" pitchFamily="34" charset="-128"/>
                <a:cs typeface="Arial Unicode MS" pitchFamily="34" charset="-128"/>
              </a:rPr>
              <a:t>Socket</a:t>
            </a:r>
          </a:p>
        </p:txBody>
      </p:sp>
    </p:spTree>
    <p:extLst>
      <p:ext uri="{BB962C8B-B14F-4D97-AF65-F5344CB8AC3E}">
        <p14:creationId xmlns:p14="http://schemas.microsoft.com/office/powerpoint/2010/main" val="371234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animBg="1"/>
      <p:bldP spid="12" grpId="0"/>
    </p:bld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themeOverride>
</file>

<file path=ppt/theme/themeOverride2.xml><?xml version="1.0" encoding="utf-8"?>
<a:themeOverride xmlns:a="http://schemas.openxmlformats.org/drawingml/2006/main">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themeOverride>
</file>

<file path=docProps/app.xml><?xml version="1.0" encoding="utf-8"?>
<Properties xmlns="http://schemas.openxmlformats.org/officeDocument/2006/extended-properties" xmlns:vt="http://schemas.openxmlformats.org/officeDocument/2006/docPropsVTypes">
  <Template/>
  <TotalTime>22285</TotalTime>
  <Words>2686</Words>
  <Application>Microsoft Office PowerPoint</Application>
  <PresentationFormat>On-screen Show (4:3)</PresentationFormat>
  <Paragraphs>387</Paragraphs>
  <Slides>37</Slides>
  <Notes>13</Notes>
  <HiddenSlides>1</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SAP_2012_v1.1</vt:lpstr>
      <vt:lpstr>Основи на мрежовото програмиране</vt:lpstr>
      <vt:lpstr>Съдържание</vt:lpstr>
      <vt:lpstr>Мрежови основи Мрежата</vt:lpstr>
      <vt:lpstr>Мрежови основи Предаване на данни</vt:lpstr>
      <vt:lpstr>Мрежови основи OSI (Open Systems Interconnection) модел </vt:lpstr>
      <vt:lpstr>Мрежови основи  TCP/UDP</vt:lpstr>
      <vt:lpstr>Мрежови основи  Кога да използваме UDP</vt:lpstr>
      <vt:lpstr>Мрежови основи Как работи TCP протокола</vt:lpstr>
      <vt:lpstr>Мрежови основи Идентифициране на приложение</vt:lpstr>
      <vt:lpstr>Мрежови основи IP протокол</vt:lpstr>
      <vt:lpstr>Мрежови основи Портове</vt:lpstr>
      <vt:lpstr>Мрежови основи Сокети (Socket)</vt:lpstr>
      <vt:lpstr>Съдържание</vt:lpstr>
      <vt:lpstr>Моделът клиент-сървър Архитектурни модели</vt:lpstr>
      <vt:lpstr>Моделът клиент-сървър Клиент-сървър – Клиенти</vt:lpstr>
      <vt:lpstr>Моделът клиент-сървър Клиент-сървър - Сървъри</vt:lpstr>
      <vt:lpstr>Моделът клиент-сървър Предимства и недостатъци</vt:lpstr>
      <vt:lpstr>Моделът клиент-сървър Клиент-сървър – Еволюция на модела</vt:lpstr>
      <vt:lpstr>Съдържание</vt:lpstr>
      <vt:lpstr>Мрежова комуникация с Java Въведение</vt:lpstr>
      <vt:lpstr>Мрежова комуникация с Java Мрежови адаптери (1)</vt:lpstr>
      <vt:lpstr>Мрежова комуникация с Java Мрежови адаптери (2)</vt:lpstr>
      <vt:lpstr>Мрежова комуникация с Java TCP комуникация</vt:lpstr>
      <vt:lpstr>Мрежова комуникация с Java Клиент-сървър комуникация (1)</vt:lpstr>
      <vt:lpstr>Мрежова комуникация с Java Клиент-сървър комуникация (2)</vt:lpstr>
      <vt:lpstr>Мрежова комуникация с Java Клиент-сървър комуникация (3)</vt:lpstr>
      <vt:lpstr>Мрежова комуникация с Java Клиент-сървър комуникация (4)</vt:lpstr>
      <vt:lpstr>Мрежова комуникация с Java Пакетът java.nio (1)</vt:lpstr>
      <vt:lpstr>Мрежова комуникация с Java Пакетът java.nio (2)</vt:lpstr>
      <vt:lpstr>Мрежова комуникация с Java java.nio.channels.ServerSocketChannel</vt:lpstr>
      <vt:lpstr>Мрежова комуникация с Java java.nio.channels.SocketChannel - Четене</vt:lpstr>
      <vt:lpstr>Мрежова комуникация с Java  java.nio.channels.SocketChannel - Запис</vt:lpstr>
      <vt:lpstr>Мрежова комуникация с Java URL (1)</vt:lpstr>
      <vt:lpstr>Мрежова комуникация с Java URL (2)</vt:lpstr>
      <vt:lpstr>Мрежова комуникация с Java URL (3)</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Angelova, Elena</cp:lastModifiedBy>
  <cp:revision>734</cp:revision>
  <cp:lastPrinted>2013-11-14T07:38:23Z</cp:lastPrinted>
  <dcterms:created xsi:type="dcterms:W3CDTF">2012-01-25T11:08:33Z</dcterms:created>
  <dcterms:modified xsi:type="dcterms:W3CDTF">2013-11-14T12:10:48Z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2138041832</vt:i4>
  </property>
  <property fmtid="{D5CDD505-2E9C-101B-9397-08002B2CF9AE}" pid="3" name="_NewReviewCycle">
    <vt:lpwstr/>
  </property>
  <property fmtid="{D5CDD505-2E9C-101B-9397-08002B2CF9AE}" pid="4" name="_EmailSubject">
    <vt:lpwstr>Kurs</vt:lpwstr>
  </property>
  <property fmtid="{D5CDD505-2E9C-101B-9397-08002B2CF9AE}" pid="5" name="_AuthorEmail">
    <vt:lpwstr>nikolay.landzhev@sap.com</vt:lpwstr>
  </property>
  <property fmtid="{D5CDD505-2E9C-101B-9397-08002B2CF9AE}" pid="6" name="_AuthorEmailDisplayName">
    <vt:lpwstr>Landzhev, Nikolay</vt:lpwstr>
  </property>
  <property fmtid="{D5CDD505-2E9C-101B-9397-08002B2CF9AE}" pid="7" name="_PreviousAdHocReviewCycleID">
    <vt:i4>1541734444</vt:i4>
  </property>
</Properties>
</file>